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65"/>
  </p:notesMasterIdLst>
  <p:sldIdLst>
    <p:sldId id="256" r:id="rId5"/>
    <p:sldId id="257" r:id="rId6"/>
    <p:sldId id="258" r:id="rId7"/>
    <p:sldId id="259" r:id="rId8"/>
    <p:sldId id="260" r:id="rId9"/>
    <p:sldId id="315" r:id="rId10"/>
    <p:sldId id="304" r:id="rId11"/>
    <p:sldId id="316" r:id="rId12"/>
    <p:sldId id="310" r:id="rId13"/>
    <p:sldId id="311" r:id="rId14"/>
    <p:sldId id="305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312" r:id="rId23"/>
    <p:sldId id="268" r:id="rId24"/>
    <p:sldId id="306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307" r:id="rId54"/>
    <p:sldId id="308" r:id="rId55"/>
    <p:sldId id="314" r:id="rId56"/>
    <p:sldId id="297" r:id="rId57"/>
    <p:sldId id="298" r:id="rId58"/>
    <p:sldId id="313" r:id="rId59"/>
    <p:sldId id="299" r:id="rId60"/>
    <p:sldId id="300" r:id="rId61"/>
    <p:sldId id="301" r:id="rId62"/>
    <p:sldId id="302" r:id="rId63"/>
    <p:sldId id="303" r:id="rId64"/>
  </p:sldIdLst>
  <p:sldSz cx="9144000" cy="5143500" type="screen16x9"/>
  <p:notesSz cx="6858000" cy="9144000"/>
  <p:embeddedFontLs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Lato" panose="020F0502020204030203" pitchFamily="34" charset="0"/>
      <p:regular r:id="rId70"/>
      <p:bold r:id="rId71"/>
      <p:italic r:id="rId72"/>
      <p:boldItalic r:id="rId73"/>
    </p:embeddedFont>
    <p:embeddedFont>
      <p:font typeface="Montserrat" panose="000005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7" autoAdjust="0"/>
  </p:normalViewPr>
  <p:slideViewPr>
    <p:cSldViewPr snapToGrid="0">
      <p:cViewPr varScale="1">
        <p:scale>
          <a:sx n="131" d="100"/>
          <a:sy n="131" d="100"/>
        </p:scale>
        <p:origin x="9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1.fntdata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mputado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mputado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21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7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7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461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 só escrever Hello, dá erro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Explicar história do Hello World, primeira coisa que se faz com uma nova linguagem, tarefa mais simples 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Explicar o que é imprimir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 só escrever Hello, dá erro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Explicar história do Hello World, primeira coisa que se faz com uma nova linguagem, tarefa mais simples 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Explicar o que é imprimir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é possível criar qualquer tipo de arquivo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criar um exemplo.txt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apenas criar o arquivo html não vai criar um site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mostrar o echo "Teste" &gt;&gt; exemplo.txt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se der um echo em um arquivo que não existe, ele cria o arquivo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é a mesma coisa que apagar a lixeira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criar um sub diretorio, mover o arquivo pra dentro</a:t>
            </a:r>
            <a:br>
              <a:rPr lang="pt-BR">
                <a:solidFill>
                  <a:schemeClr val="dk1"/>
                </a:solidFill>
              </a:rPr>
            </a:br>
            <a:r>
              <a:rPr lang="pt-BR">
                <a:solidFill>
                  <a:schemeClr val="dk1"/>
                </a:solidFill>
              </a:rPr>
              <a:t>explicar o ./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criar um sub sub dir, fazer uma cópia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"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Num sentido preciso, é um modelo abstrato de um </a:t>
            </a:r>
            <a:r>
              <a:rPr lang="pt-BR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computador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, que se restringe apenas aos aspectos lógicos do seu funcionamento (memória, estados e transições), e não a sua implementação física. Numa máquina de Turing pode-se modelar qualquer computador digital."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51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0641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803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preguiça de abrir um arquivo em um programa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621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"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Num sentido preciso, é um modelo abstrato de um </a:t>
            </a:r>
            <a:r>
              <a:rPr lang="pt-BR" sz="105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computador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, que se restringe apenas aos aspectos lógicos do seu funcionamento (memória, estados e transições), e não a sua implementação física. Numa máquina de Turing pode-se modelar qualquer computador digital."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790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684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87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812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ULA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5" y="38830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311705" y="613975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800"/>
              <a:buNone/>
              <a:defRPr b="1"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rgbClr val="E7FAD3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1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ubTitle" idx="1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2">
    <p:bg>
      <p:bgPr>
        <a:solidFill>
          <a:srgbClr val="EAEEF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sz="3600" b="1">
                <a:solidFill>
                  <a:srgbClr val="20212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1">
    <p:bg>
      <p:bgPr>
        <a:solidFill>
          <a:srgbClr val="E7FAD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828275" y="3510875"/>
            <a:ext cx="69570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828225" y="392875"/>
            <a:ext cx="6957000" cy="30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EAEEF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2"/>
          </p:nvPr>
        </p:nvSpPr>
        <p:spPr>
          <a:xfrm>
            <a:off x="426685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+ image">
  <p:cSld name="TITLE_AND_TWO_COLUMNS_1">
    <p:bg>
      <p:bgPr>
        <a:solidFill>
          <a:srgbClr val="EAEEF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38772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EAEEF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 1">
  <p:cSld name="TITLE_ONLY_1">
    <p:bg>
      <p:bgPr>
        <a:solidFill>
          <a:srgbClr val="E7FAD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EAEEF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bg>
      <p:bgPr>
        <a:solidFill>
          <a:srgbClr val="E7FAD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0800000">
            <a:off x="4572000" y="0"/>
            <a:ext cx="4572000" cy="5143500"/>
          </a:xfrm>
          <a:prstGeom prst="round1Rect">
            <a:avLst>
              <a:gd name="adj" fmla="val 2332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2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">
    <p:bg>
      <p:bgPr>
        <a:solidFill>
          <a:srgbClr val="E7FAD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">
  <p:cSld name="MAIN_POINT_1_1">
    <p:bg>
      <p:bgPr>
        <a:solidFill>
          <a:srgbClr val="EAEEF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 rot="10800000">
            <a:off x="5168100" y="-125"/>
            <a:ext cx="39759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483100" y="419300"/>
            <a:ext cx="3727800" cy="3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ubTitle" idx="1"/>
          </p:nvPr>
        </p:nvSpPr>
        <p:spPr>
          <a:xfrm>
            <a:off x="483100" y="3517450"/>
            <a:ext cx="37278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ubTitle" idx="2"/>
          </p:nvPr>
        </p:nvSpPr>
        <p:spPr>
          <a:xfrm>
            <a:off x="5401700" y="431150"/>
            <a:ext cx="3493500" cy="4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3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E7FA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/>
        </p:nvSpPr>
        <p:spPr>
          <a:xfrm rot="10800000">
            <a:off x="4726500" y="-125"/>
            <a:ext cx="44175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4"/>
          <p:cNvSpPr txBox="1">
            <a:spLocks noGrp="1"/>
          </p:cNvSpPr>
          <p:nvPr>
            <p:ph type="title" hasCustomPrompt="1"/>
          </p:nvPr>
        </p:nvSpPr>
        <p:spPr>
          <a:xfrm>
            <a:off x="413600" y="1589875"/>
            <a:ext cx="37374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12000"/>
              <a:buNone/>
              <a:defRPr sz="12000" b="1">
                <a:solidFill>
                  <a:srgbClr val="46535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4"/>
          <p:cNvSpPr txBox="1">
            <a:spLocks noGrp="1"/>
          </p:cNvSpPr>
          <p:nvPr>
            <p:ph type="subTitle" idx="1"/>
          </p:nvPr>
        </p:nvSpPr>
        <p:spPr>
          <a:xfrm>
            <a:off x="4919400" y="431150"/>
            <a:ext cx="3975900" cy="4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1">
    <p:bg>
      <p:bgPr>
        <a:solidFill>
          <a:srgbClr val="EAEEF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3">
  <p:cSld name="BLANK_1_1">
    <p:bg>
      <p:bgPr>
        <a:solidFill>
          <a:srgbClr val="EAEEF0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70775" y="4610450"/>
            <a:ext cx="1514501" cy="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rgbClr val="E7FAD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sz="3600" b="1">
                <a:solidFill>
                  <a:srgbClr val="20212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>
                <a:solidFill>
                  <a:srgbClr val="20212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solidFill>
          <a:srgbClr val="EAEEF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use">
  <p:cSld name="MAIN_POINT_1_1_1">
    <p:bg>
      <p:bgPr>
        <a:solidFill>
          <a:srgbClr val="EAEE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6300"/>
            <a:ext cx="2582700" cy="51435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085425" y="392875"/>
            <a:ext cx="5809800" cy="4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238150" y="2263950"/>
            <a:ext cx="22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rgbClr val="E7FAD3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">
    <p:bg>
      <p:bgPr>
        <a:solidFill>
          <a:srgbClr val="EAEEF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934025" y="2590925"/>
            <a:ext cx="55242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2300" b="0" i="0" u="none" strike="noStrike" cap="none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Obrigado(a)!</a:t>
            </a:r>
            <a:endParaRPr sz="2300" b="0" i="0" u="none" strike="noStrike" cap="none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8"/>
          <p:cNvSpPr txBox="1"/>
          <p:nvPr/>
        </p:nvSpPr>
        <p:spPr>
          <a:xfrm>
            <a:off x="1993350" y="1925250"/>
            <a:ext cx="5157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36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11705" y="3431550"/>
            <a:ext cx="732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46535B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311650" y="7227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800"/>
              <a:buNone/>
              <a:defRPr sz="3600" b="1">
                <a:solidFill>
                  <a:srgbClr val="20212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E7FAD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 sz="3600" b="1">
                <a:solidFill>
                  <a:srgbClr val="46535B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800"/>
              <a:buNone/>
              <a:defRPr>
                <a:solidFill>
                  <a:srgbClr val="46535B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/>
          <p:nvPr/>
        </p:nvSpPr>
        <p:spPr>
          <a:xfrm>
            <a:off x="7712400" y="4673700"/>
            <a:ext cx="159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latin typeface="Montserrat"/>
                <a:ea typeface="Montserrat"/>
                <a:cs typeface="Montserrat"/>
                <a:sym typeface="Montserrat"/>
              </a:rPr>
              <a:t>3000 TALENTOS TI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1F5C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2800"/>
              <a:buFont typeface="Montserrat"/>
              <a:buNone/>
              <a:defRPr sz="28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3F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23B3F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23B3F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rgbClr val="323B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311650" y="1174250"/>
            <a:ext cx="7324500" cy="26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Conhecendo o Computador e o Terminal</a:t>
            </a:r>
            <a:endParaRPr sz="4000"/>
          </a:p>
        </p:txBody>
      </p:sp>
      <p:sp>
        <p:nvSpPr>
          <p:cNvPr id="112" name="Google Shape;112;p28"/>
          <p:cNvSpPr txBox="1">
            <a:spLocks noGrp="1"/>
          </p:cNvSpPr>
          <p:nvPr>
            <p:ph type="subTitle" idx="1"/>
          </p:nvPr>
        </p:nvSpPr>
        <p:spPr>
          <a:xfrm>
            <a:off x="311705" y="3883050"/>
            <a:ext cx="732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Msc</a:t>
            </a:r>
            <a:r>
              <a:rPr lang="pt-BR" dirty="0"/>
              <a:t>. Dalvana Ribeiro</a:t>
            </a:r>
            <a:endParaRPr dirty="0"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2"/>
          </p:nvPr>
        </p:nvSpPr>
        <p:spPr>
          <a:xfrm>
            <a:off x="311705" y="613975"/>
            <a:ext cx="732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311650" y="652400"/>
            <a:ext cx="81408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457200" lvl="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dirty="0">
                <a:highlight>
                  <a:srgbClr val="FFFFFF"/>
                </a:highlight>
              </a:rPr>
              <a:t>Decodifiquem a seguinte mensagem: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endParaRPr lang="pt-BR" dirty="0">
              <a:highlight>
                <a:srgbClr val="FFFFFF"/>
              </a:highlight>
            </a:endParaRPr>
          </a:p>
          <a:p>
            <a:pPr marL="101600" lvl="0" indent="0" algn="ctr">
              <a:spcBef>
                <a:spcPts val="1000"/>
              </a:spcBef>
              <a:buClr>
                <a:srgbClr val="46535B"/>
              </a:buClr>
              <a:buSzPts val="2000"/>
            </a:pPr>
            <a:r>
              <a:rPr lang="pt-BR" sz="3200" b="1" dirty="0" err="1">
                <a:solidFill>
                  <a:srgbClr val="C00000"/>
                </a:solidFill>
              </a:rPr>
              <a:t>hx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 err="1">
                <a:solidFill>
                  <a:srgbClr val="C00000"/>
                </a:solidFill>
              </a:rPr>
              <a:t>vrx</a:t>
            </a:r>
            <a:r>
              <a:rPr lang="pt-BR" sz="3200" b="1" dirty="0">
                <a:solidFill>
                  <a:srgbClr val="C00000"/>
                </a:solidFill>
              </a:rPr>
              <a:t> </a:t>
            </a:r>
            <a:r>
              <a:rPr lang="pt-BR" sz="3200" b="1" dirty="0" err="1">
                <a:solidFill>
                  <a:srgbClr val="C00000"/>
                </a:solidFill>
              </a:rPr>
              <a:t>fdsdc</a:t>
            </a:r>
            <a:endParaRPr lang="pt-BR" sz="3200" b="1" dirty="0">
              <a:solidFill>
                <a:srgbClr val="C00000"/>
              </a:solidFill>
            </a:endParaRPr>
          </a:p>
          <a:p>
            <a:pPr marL="101600" lvl="0" indent="0" algn="ctr">
              <a:spcBef>
                <a:spcPts val="1000"/>
              </a:spcBef>
              <a:buClr>
                <a:srgbClr val="46535B"/>
              </a:buClr>
              <a:buSzPts val="2000"/>
            </a:pPr>
            <a:r>
              <a:rPr lang="pt-BR" sz="3200" b="1" dirty="0">
                <a:solidFill>
                  <a:srgbClr val="00B050"/>
                </a:solidFill>
              </a:rPr>
              <a:t>Eu sou capaz</a:t>
            </a:r>
            <a:endParaRPr lang="pt-BR" sz="3200" b="1" dirty="0">
              <a:solidFill>
                <a:srgbClr val="00B050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/>
              <a:t> </a:t>
            </a:r>
            <a:endParaRPr sz="34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877E0C-E2FF-1EE3-0525-B0AB43D1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7" y="3774203"/>
            <a:ext cx="8007773" cy="8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/>
              <a:t> </a:t>
            </a:r>
            <a:endParaRPr sz="34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16B7004-C7E8-EFAB-AF5F-A5ED4641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900" y="370404"/>
            <a:ext cx="2602261" cy="4167300"/>
          </a:xfrm>
          <a:prstGeom prst="rect">
            <a:avLst/>
          </a:prstGeom>
        </p:spPr>
      </p:pic>
      <p:pic>
        <p:nvPicPr>
          <p:cNvPr id="4098" name="Picture 2" descr="Quem foi Alan Turing? Saiba mais">
            <a:extLst>
              <a:ext uri="{FF2B5EF4-FFF2-40B4-BE49-F238E27FC236}">
                <a16:creationId xmlns:a16="http://schemas.microsoft.com/office/drawing/2014/main" id="{349E7CB8-BE6C-D01F-9D90-AE9A94D9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8" y="1562382"/>
            <a:ext cx="4341394" cy="28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91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Analogia da Cozinha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210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Programa </a:t>
            </a:r>
            <a:r>
              <a:rPr lang="pt-BR" sz="2200" dirty="0"/>
              <a:t>ou </a:t>
            </a:r>
            <a:r>
              <a:rPr lang="pt-BR" sz="2200" b="1" dirty="0"/>
              <a:t>software</a:t>
            </a:r>
            <a:r>
              <a:rPr lang="pt-BR" sz="2200" dirty="0"/>
              <a:t> é </a:t>
            </a:r>
            <a:r>
              <a:rPr lang="pt-BR" sz="2200" u="sng" dirty="0"/>
              <a:t>sequência de instruções</a:t>
            </a:r>
            <a:r>
              <a:rPr lang="pt-BR" sz="2200" dirty="0"/>
              <a:t> a serem executadas a fim de </a:t>
            </a:r>
            <a:r>
              <a:rPr lang="pt-BR" sz="2200" u="sng" dirty="0"/>
              <a:t>produzir um resultado</a:t>
            </a:r>
            <a:endParaRPr sz="2200" u="sng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Receita</a:t>
            </a:r>
            <a:r>
              <a:rPr lang="pt-BR" sz="2200" dirty="0"/>
              <a:t> é sequência de ações a serem realizadas a fim de produzir um prato</a:t>
            </a:r>
            <a:endParaRPr sz="2200" b="1" dirty="0"/>
          </a:p>
        </p:txBody>
      </p:sp>
      <p:sp>
        <p:nvSpPr>
          <p:cNvPr id="147" name="Google Shape;147;p34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Analogia da cozinha </a:t>
            </a:r>
            <a:r>
              <a:rPr lang="pt-BR" sz="3400">
                <a:solidFill>
                  <a:srgbClr val="FE7E02"/>
                </a:solidFill>
              </a:rPr>
              <a:t>🥘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221500" cy="3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Memória: </a:t>
            </a:r>
            <a:r>
              <a:rPr lang="pt-BR" sz="2200" u="sng" dirty="0"/>
              <a:t>armazena programas</a:t>
            </a:r>
            <a:r>
              <a:rPr lang="pt-BR" sz="2200" dirty="0"/>
              <a:t> e </a:t>
            </a:r>
            <a:r>
              <a:rPr lang="pt-BR" sz="2200" u="sng" dirty="0"/>
              <a:t>dados </a:t>
            </a:r>
            <a:r>
              <a:rPr lang="pt-BR" sz="2200" dirty="0"/>
              <a:t>utilizados por eles</a:t>
            </a:r>
            <a:endParaRPr sz="22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Armário:</a:t>
            </a:r>
            <a:r>
              <a:rPr lang="pt-BR" sz="2200" dirty="0"/>
              <a:t> armazena receitas e ingredientes utilizados por elas</a:t>
            </a:r>
            <a:endParaRPr sz="2200" b="1" dirty="0"/>
          </a:p>
        </p:txBody>
      </p:sp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Analogia da cozinha </a:t>
            </a:r>
            <a:r>
              <a:rPr lang="pt-BR" sz="3400">
                <a:solidFill>
                  <a:srgbClr val="FE7E02"/>
                </a:solidFill>
              </a:rPr>
              <a:t>🥘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03300" cy="3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Processador: </a:t>
            </a:r>
            <a:r>
              <a:rPr lang="pt-BR" sz="2200" u="sng" dirty="0"/>
              <a:t>lê os programas</a:t>
            </a:r>
            <a:r>
              <a:rPr lang="pt-BR" sz="2200" dirty="0"/>
              <a:t>,</a:t>
            </a:r>
            <a:r>
              <a:rPr lang="pt-BR" sz="2200" b="1" dirty="0"/>
              <a:t> </a:t>
            </a:r>
            <a:r>
              <a:rPr lang="pt-BR" sz="2200" dirty="0"/>
              <a:t>buscando e salvando </a:t>
            </a:r>
            <a:r>
              <a:rPr lang="pt-BR" sz="2200" u="sng" dirty="0"/>
              <a:t>dados</a:t>
            </a:r>
            <a:r>
              <a:rPr lang="pt-BR" sz="2200" dirty="0"/>
              <a:t> na </a:t>
            </a:r>
            <a:r>
              <a:rPr lang="pt-BR" sz="2200" u="sng" dirty="0"/>
              <a:t>memória</a:t>
            </a:r>
            <a:endParaRPr sz="2200" u="sng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Cozinheiro:</a:t>
            </a:r>
            <a:r>
              <a:rPr lang="pt-BR" sz="2200" dirty="0"/>
              <a:t> lê a receita; e prepara os pratos, pegando e guardando ingredientes no armário</a:t>
            </a:r>
            <a:endParaRPr sz="2200" b="1" dirty="0"/>
          </a:p>
        </p:txBody>
      </p:sp>
      <p:sp>
        <p:nvSpPr>
          <p:cNvPr id="159" name="Google Shape;159;p36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Analogia da cozinha </a:t>
            </a:r>
            <a:r>
              <a:rPr lang="pt-BR" sz="3400">
                <a:solidFill>
                  <a:srgbClr val="FE7E02"/>
                </a:solidFill>
              </a:rPr>
              <a:t>🥘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Computadores hoje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8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2569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Máquinas poderosas</a:t>
            </a:r>
            <a:endParaRPr sz="2200" b="1" dirty="0"/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Cálculos complexos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Análise de dados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Jogos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Trabalho (textos, planilhas e apresentações)</a:t>
            </a:r>
            <a:endParaRPr sz="2200" dirty="0">
              <a:solidFill>
                <a:srgbClr val="46535B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Simples</a:t>
            </a:r>
            <a:r>
              <a:rPr lang="pt-BR" sz="2200" dirty="0"/>
              <a:t> e </a:t>
            </a:r>
            <a:r>
              <a:rPr lang="pt-BR" sz="2200" b="1" dirty="0"/>
              <a:t>intuitivo</a:t>
            </a:r>
            <a:r>
              <a:rPr lang="pt-BR" sz="2200" dirty="0"/>
              <a:t>, focado em usuários "leigos"</a:t>
            </a:r>
            <a:endParaRPr sz="2200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dirty="0"/>
              <a:t>Máquina que executa </a:t>
            </a:r>
            <a:r>
              <a:rPr lang="pt-BR" sz="2200" b="1" dirty="0"/>
              <a:t>programas</a:t>
            </a:r>
            <a:endParaRPr sz="2200" b="1" dirty="0"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E hoje em dia?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💻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918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Char char="●"/>
            </a:pPr>
            <a:r>
              <a:rPr lang="pt-BR" sz="2100" b="1" dirty="0">
                <a:solidFill>
                  <a:srgbClr val="46535B"/>
                </a:solidFill>
              </a:rPr>
              <a:t>Programas responsáveis</a:t>
            </a:r>
            <a:r>
              <a:rPr lang="pt-BR" sz="2100" dirty="0">
                <a:solidFill>
                  <a:srgbClr val="46535B"/>
                </a:solidFill>
              </a:rPr>
              <a:t> por gerenciar o computador</a:t>
            </a:r>
            <a:br>
              <a:rPr lang="pt-BR" sz="2100" dirty="0">
                <a:solidFill>
                  <a:srgbClr val="46535B"/>
                </a:solidFill>
              </a:rPr>
            </a:br>
            <a:endParaRPr sz="2100" dirty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Char char="●"/>
            </a:pPr>
            <a:r>
              <a:rPr lang="pt-BR" sz="2100" dirty="0">
                <a:solidFill>
                  <a:srgbClr val="46535B"/>
                </a:solidFill>
              </a:rPr>
              <a:t>Organiza </a:t>
            </a:r>
            <a:r>
              <a:rPr lang="pt-BR" sz="2100" b="1" dirty="0">
                <a:solidFill>
                  <a:srgbClr val="46535B"/>
                </a:solidFill>
              </a:rPr>
              <a:t>vários programas</a:t>
            </a:r>
            <a:r>
              <a:rPr lang="pt-BR" sz="2100" dirty="0">
                <a:solidFill>
                  <a:srgbClr val="46535B"/>
                </a:solidFill>
              </a:rPr>
              <a:t> rodando ao mesmo tempo</a:t>
            </a:r>
            <a:br>
              <a:rPr lang="pt-BR" sz="2100" dirty="0"/>
            </a:br>
            <a:endParaRPr sz="2100" dirty="0">
              <a:solidFill>
                <a:srgbClr val="46535B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Char char="●"/>
            </a:pPr>
            <a:r>
              <a:rPr lang="pt-BR" sz="2100" dirty="0">
                <a:solidFill>
                  <a:srgbClr val="46535B"/>
                </a:solidFill>
              </a:rPr>
              <a:t>Gerencia o </a:t>
            </a:r>
            <a:r>
              <a:rPr lang="pt-BR" sz="2100" b="1" dirty="0">
                <a:solidFill>
                  <a:srgbClr val="46535B"/>
                </a:solidFill>
              </a:rPr>
              <a:t>sistema de arquivos</a:t>
            </a:r>
            <a:r>
              <a:rPr lang="pt-BR" sz="2100" dirty="0">
                <a:solidFill>
                  <a:srgbClr val="46535B"/>
                </a:solidFill>
              </a:rPr>
              <a:t> e </a:t>
            </a:r>
            <a:r>
              <a:rPr lang="pt-BR" sz="2100" b="1" dirty="0">
                <a:solidFill>
                  <a:srgbClr val="46535B"/>
                </a:solidFill>
              </a:rPr>
              <a:t>pastas</a:t>
            </a:r>
            <a:br>
              <a:rPr lang="pt-BR" sz="2100" b="1" dirty="0">
                <a:solidFill>
                  <a:srgbClr val="46535B"/>
                </a:solidFill>
              </a:rPr>
            </a:br>
            <a:endParaRPr sz="2100" b="1" dirty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100"/>
              <a:buChar char="●"/>
            </a:pPr>
            <a:r>
              <a:rPr lang="pt-BR" sz="2100" dirty="0">
                <a:solidFill>
                  <a:srgbClr val="46535B"/>
                </a:solidFill>
              </a:rPr>
              <a:t>Apresenta </a:t>
            </a:r>
            <a:r>
              <a:rPr lang="pt-BR" sz="2100" b="1" dirty="0">
                <a:solidFill>
                  <a:srgbClr val="46535B"/>
                </a:solidFill>
              </a:rPr>
              <a:t>interface</a:t>
            </a:r>
            <a:r>
              <a:rPr lang="pt-BR" sz="2100" dirty="0">
                <a:solidFill>
                  <a:srgbClr val="46535B"/>
                </a:solidFill>
              </a:rPr>
              <a:t> para o computador, o que permite </a:t>
            </a:r>
            <a:r>
              <a:rPr lang="pt-BR" sz="2100" b="1" dirty="0">
                <a:solidFill>
                  <a:srgbClr val="46535B"/>
                </a:solidFill>
              </a:rPr>
              <a:t>interação</a:t>
            </a:r>
            <a:r>
              <a:rPr lang="pt-BR" sz="2100" dirty="0">
                <a:solidFill>
                  <a:srgbClr val="46535B"/>
                </a:solidFill>
              </a:rPr>
              <a:t> do usuário</a:t>
            </a:r>
            <a:endParaRPr sz="2100" b="1" dirty="0">
              <a:solidFill>
                <a:srgbClr val="46535B"/>
              </a:solidFill>
            </a:endParaRPr>
          </a:p>
        </p:txBody>
      </p:sp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Sistemas Operacionais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💻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Sistemas Operacionais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💻</a:t>
            </a:r>
            <a:endParaRPr sz="3400"/>
          </a:p>
        </p:txBody>
      </p:sp>
      <p:pic>
        <p:nvPicPr>
          <p:cNvPr id="2050" name="Picture 2" descr="Sistemas Operacionais. Diferenças entre Sistemas Operacionais… | by Melyssa  Modesto | Medium">
            <a:extLst>
              <a:ext uri="{FF2B5EF4-FFF2-40B4-BE49-F238E27FC236}">
                <a16:creationId xmlns:a16="http://schemas.microsoft.com/office/drawing/2014/main" id="{B9B68DD4-95CE-0610-D359-F577ABE3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352550"/>
            <a:ext cx="71818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84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/>
        </p:nvSpPr>
        <p:spPr>
          <a:xfrm>
            <a:off x="4572000" y="376500"/>
            <a:ext cx="4239900" cy="4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Um pouco de </a:t>
            </a: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história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Analogia</a:t>
            </a:r>
            <a:r>
              <a:rPr lang="pt-BR" sz="20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da cozinha e cenário atual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Terminal 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comandos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9"/>
          <p:cNvSpPr txBox="1"/>
          <p:nvPr/>
        </p:nvSpPr>
        <p:spPr>
          <a:xfrm>
            <a:off x="340850" y="1760850"/>
            <a:ext cx="38691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que vamos ver hoje?</a:t>
            </a:r>
            <a:endParaRPr sz="35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873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dirty="0">
                <a:solidFill>
                  <a:srgbClr val="46535B"/>
                </a:solidFill>
              </a:rPr>
              <a:t>Todos os </a:t>
            </a:r>
            <a:r>
              <a:rPr lang="pt-BR" sz="2200" b="1" dirty="0">
                <a:solidFill>
                  <a:srgbClr val="46535B"/>
                </a:solidFill>
              </a:rPr>
              <a:t>comandos</a:t>
            </a:r>
            <a:r>
              <a:rPr lang="pt-BR" sz="2200" dirty="0">
                <a:solidFill>
                  <a:srgbClr val="46535B"/>
                </a:solidFill>
              </a:rPr>
              <a:t> eram por </a:t>
            </a:r>
            <a:r>
              <a:rPr lang="pt-BR" sz="2200" b="1" dirty="0">
                <a:solidFill>
                  <a:srgbClr val="46535B"/>
                </a:solidFill>
              </a:rPr>
              <a:t>texto</a:t>
            </a:r>
            <a:r>
              <a:rPr lang="pt-BR" sz="2200" dirty="0">
                <a:solidFill>
                  <a:srgbClr val="46535B"/>
                </a:solidFill>
              </a:rPr>
              <a:t>, por meio de uma         </a:t>
            </a:r>
            <a:r>
              <a:rPr lang="pt-BR" sz="2200" i="1" dirty="0">
                <a:solidFill>
                  <a:srgbClr val="46535B"/>
                </a:solidFill>
              </a:rPr>
              <a:t>Command </a:t>
            </a:r>
            <a:r>
              <a:rPr lang="pt-BR" sz="2200" i="1" dirty="0" err="1">
                <a:solidFill>
                  <a:srgbClr val="46535B"/>
                </a:solidFill>
              </a:rPr>
              <a:t>Line</a:t>
            </a:r>
            <a:r>
              <a:rPr lang="pt-BR" sz="2200" i="1" dirty="0">
                <a:solidFill>
                  <a:srgbClr val="46535B"/>
                </a:solidFill>
              </a:rPr>
              <a:t> Interface</a:t>
            </a:r>
            <a:r>
              <a:rPr lang="pt-BR" sz="2200" dirty="0">
                <a:solidFill>
                  <a:srgbClr val="46535B"/>
                </a:solidFill>
              </a:rPr>
              <a:t> (CLI) </a:t>
            </a: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</a:pPr>
            <a:r>
              <a:rPr lang="pt-BR" sz="2200" dirty="0"/>
              <a:t>                            </a:t>
            </a:r>
            <a:r>
              <a:rPr lang="pt-BR" sz="2200" dirty="0">
                <a:solidFill>
                  <a:srgbClr val="46535B"/>
                </a:solidFill>
              </a:rPr>
              <a:t> </a:t>
            </a:r>
            <a:r>
              <a:rPr lang="pt-BR" sz="2200" dirty="0">
                <a:solidFill>
                  <a:srgbClr val="00B050"/>
                </a:solidFill>
              </a:rPr>
              <a:t>Interface de linha de comando </a:t>
            </a: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</a:pPr>
            <a:r>
              <a:rPr lang="pt-BR" sz="2200" dirty="0">
                <a:solidFill>
                  <a:srgbClr val="46535B"/>
                </a:solidFill>
              </a:rPr>
              <a:t>Terminal</a:t>
            </a:r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Interfaces</a:t>
            </a:r>
            <a:r>
              <a:rPr lang="pt-BR" sz="3400"/>
              <a:t>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💻</a:t>
            </a:r>
            <a:endParaRPr sz="3400"/>
          </a:p>
        </p:txBody>
      </p:sp>
      <p:pic>
        <p:nvPicPr>
          <p:cNvPr id="2" name="Picture 14" descr="ícone do tradutor, logotipo. dois quadrados e seta. traduzir símbolo  isolado no fundo branco. vetor de ícone de tradução de idioma. 5567686  Vetor no Vecteezy">
            <a:extLst>
              <a:ext uri="{FF2B5EF4-FFF2-40B4-BE49-F238E27FC236}">
                <a16:creationId xmlns:a16="http://schemas.microsoft.com/office/drawing/2014/main" id="{DB7C2F93-03C4-8D17-CFF4-77A248C2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763" y="5006352"/>
            <a:ext cx="1251103" cy="104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D0A91B8C-EA6C-42E8-B700-5ED7604B4E89}"/>
              </a:ext>
            </a:extLst>
          </p:cNvPr>
          <p:cNvGrpSpPr/>
          <p:nvPr/>
        </p:nvGrpSpPr>
        <p:grpSpPr>
          <a:xfrm>
            <a:off x="1410852" y="1532480"/>
            <a:ext cx="1251103" cy="1043372"/>
            <a:chOff x="-6054511" y="-838769"/>
            <a:chExt cx="6858000" cy="6858000"/>
          </a:xfrm>
        </p:grpSpPr>
        <p:pic>
          <p:nvPicPr>
            <p:cNvPr id="4" name="Picture 14" descr="ícone do tradutor, logotipo. dois quadrados e seta. traduzir símbolo  isolado no fundo branco. vetor de ícone de tradução de idioma. 5567686  Vetor no Vecteezy">
              <a:extLst>
                <a:ext uri="{FF2B5EF4-FFF2-40B4-BE49-F238E27FC236}">
                  <a16:creationId xmlns:a16="http://schemas.microsoft.com/office/drawing/2014/main" id="{A4A7C1F9-9853-CDB6-C8A9-F297E4913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54511" y="-838769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2" descr="Bandeira Brasil Imagens – Download Grátis no Freepik">
              <a:extLst>
                <a:ext uri="{FF2B5EF4-FFF2-40B4-BE49-F238E27FC236}">
                  <a16:creationId xmlns:a16="http://schemas.microsoft.com/office/drawing/2014/main" id="{E5CF1494-FD4E-DEF4-9D54-36701E417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93489" y="2842598"/>
              <a:ext cx="1927696" cy="1604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6" descr="Bandeira dos Estados Unidos: história, significado - Mundo Educação">
              <a:extLst>
                <a:ext uri="{FF2B5EF4-FFF2-40B4-BE49-F238E27FC236}">
                  <a16:creationId xmlns:a16="http://schemas.microsoft.com/office/drawing/2014/main" id="{4F1361B4-3DA0-6DE1-774A-D2BA3C2B9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09450" y="725842"/>
              <a:ext cx="2540722" cy="156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What is CLI (Command Line Interface) used in latest JS frameworks - Openweb  Solutions Blog">
            <a:extLst>
              <a:ext uri="{FF2B5EF4-FFF2-40B4-BE49-F238E27FC236}">
                <a16:creationId xmlns:a16="http://schemas.microsoft.com/office/drawing/2014/main" id="{B5FD1790-5FD4-CEEF-119B-D5F57340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" y="2713825"/>
            <a:ext cx="4273682" cy="20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mand Line Interface (CLI) Framework - CodeProject">
            <a:extLst>
              <a:ext uri="{FF2B5EF4-FFF2-40B4-BE49-F238E27FC236}">
                <a16:creationId xmlns:a16="http://schemas.microsoft.com/office/drawing/2014/main" id="{476DD998-A614-CB73-7AB3-9CDFBF759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51" y="2713825"/>
            <a:ext cx="2757703" cy="207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873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dirty="0">
                <a:solidFill>
                  <a:srgbClr val="46535B"/>
                </a:solidFill>
              </a:rPr>
              <a:t>Com o tempo, foram desenvolvidas interfaces </a:t>
            </a:r>
            <a:r>
              <a:rPr lang="pt-BR" sz="2200" b="1" dirty="0">
                <a:solidFill>
                  <a:srgbClr val="46535B"/>
                </a:solidFill>
              </a:rPr>
              <a:t>mais amigáveis</a:t>
            </a:r>
            <a:r>
              <a:rPr lang="pt-BR" sz="2200" dirty="0">
                <a:solidFill>
                  <a:srgbClr val="46535B"/>
                </a:solidFill>
              </a:rPr>
              <a:t> e </a:t>
            </a:r>
            <a:r>
              <a:rPr lang="pt-BR" sz="2200" b="1" dirty="0">
                <a:solidFill>
                  <a:srgbClr val="46535B"/>
                </a:solidFill>
              </a:rPr>
              <a:t>intuitivas</a:t>
            </a:r>
            <a:r>
              <a:rPr lang="pt-BR" sz="2200" dirty="0">
                <a:solidFill>
                  <a:srgbClr val="46535B"/>
                </a:solidFill>
              </a:rPr>
              <a:t>, chamadas de:</a:t>
            </a: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</a:pPr>
            <a:r>
              <a:rPr lang="pt-BR" sz="2200" dirty="0"/>
              <a:t>                   </a:t>
            </a:r>
            <a:r>
              <a:rPr lang="pt-BR" sz="2200" dirty="0">
                <a:solidFill>
                  <a:srgbClr val="46535B"/>
                </a:solidFill>
              </a:rPr>
              <a:t> </a:t>
            </a:r>
            <a:r>
              <a:rPr lang="pt-BR" sz="2200" i="1" dirty="0" err="1">
                <a:solidFill>
                  <a:srgbClr val="46535B"/>
                </a:solidFill>
              </a:rPr>
              <a:t>Graphical</a:t>
            </a:r>
            <a:r>
              <a:rPr lang="pt-BR" sz="2200" i="1" dirty="0">
                <a:solidFill>
                  <a:srgbClr val="46535B"/>
                </a:solidFill>
              </a:rPr>
              <a:t> </a:t>
            </a:r>
            <a:r>
              <a:rPr lang="pt-BR" sz="2200" i="1" dirty="0" err="1">
                <a:solidFill>
                  <a:srgbClr val="46535B"/>
                </a:solidFill>
              </a:rPr>
              <a:t>User</a:t>
            </a:r>
            <a:r>
              <a:rPr lang="pt-BR" sz="2200" i="1" dirty="0">
                <a:solidFill>
                  <a:srgbClr val="46535B"/>
                </a:solidFill>
              </a:rPr>
              <a:t> Interface </a:t>
            </a:r>
            <a:r>
              <a:rPr lang="pt-BR" sz="2200" dirty="0">
                <a:solidFill>
                  <a:srgbClr val="46535B"/>
                </a:solidFill>
              </a:rPr>
              <a:t>(GUI)</a:t>
            </a:r>
          </a:p>
          <a:p>
            <a:pPr marL="88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</a:pPr>
            <a:r>
              <a:rPr lang="pt-BR" sz="2200" b="1" dirty="0"/>
              <a:t>	              </a:t>
            </a:r>
            <a:r>
              <a:rPr lang="pt-BR" sz="2200" dirty="0">
                <a:solidFill>
                  <a:srgbClr val="00B050"/>
                </a:solidFill>
              </a:rPr>
              <a:t>Interface gráfica do usuário (GUI)</a:t>
            </a:r>
            <a:endParaRPr sz="2200" dirty="0">
              <a:solidFill>
                <a:srgbClr val="00B050"/>
              </a:solidFill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Interfaces</a:t>
            </a:r>
            <a:r>
              <a:rPr lang="pt-BR" sz="3400"/>
              <a:t>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💻</a:t>
            </a:r>
            <a:endParaRPr sz="340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2E5961B-6835-05B4-4277-4E799B547912}"/>
              </a:ext>
            </a:extLst>
          </p:cNvPr>
          <p:cNvGrpSpPr/>
          <p:nvPr/>
        </p:nvGrpSpPr>
        <p:grpSpPr>
          <a:xfrm>
            <a:off x="1143433" y="1879628"/>
            <a:ext cx="1251103" cy="1043372"/>
            <a:chOff x="-6054511" y="-838769"/>
            <a:chExt cx="6858000" cy="6858000"/>
          </a:xfrm>
        </p:grpSpPr>
        <p:pic>
          <p:nvPicPr>
            <p:cNvPr id="3" name="Picture 14" descr="ícone do tradutor, logotipo. dois quadrados e seta. traduzir símbolo  isolado no fundo branco. vetor de ícone de tradução de idioma. 5567686  Vetor no Vecteezy">
              <a:extLst>
                <a:ext uri="{FF2B5EF4-FFF2-40B4-BE49-F238E27FC236}">
                  <a16:creationId xmlns:a16="http://schemas.microsoft.com/office/drawing/2014/main" id="{5345E4FA-01A2-45CE-4719-924A62B0B4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54511" y="-838769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2" descr="Bandeira Brasil Imagens – Download Grátis no Freepik">
              <a:extLst>
                <a:ext uri="{FF2B5EF4-FFF2-40B4-BE49-F238E27FC236}">
                  <a16:creationId xmlns:a16="http://schemas.microsoft.com/office/drawing/2014/main" id="{547FD6C3-47CA-1773-6EBB-D1395AF8E8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93489" y="2842598"/>
              <a:ext cx="1927696" cy="1604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Bandeira dos Estados Unidos: história, significado - Mundo Educação">
              <a:extLst>
                <a:ext uri="{FF2B5EF4-FFF2-40B4-BE49-F238E27FC236}">
                  <a16:creationId xmlns:a16="http://schemas.microsoft.com/office/drawing/2014/main" id="{C3E29823-B684-CD39-D05C-E36A2F9FFC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09450" y="725842"/>
              <a:ext cx="2540722" cy="1562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GUI Full Form: Graphical User Interface">
            <a:extLst>
              <a:ext uri="{FF2B5EF4-FFF2-40B4-BE49-F238E27FC236}">
                <a16:creationId xmlns:a16="http://schemas.microsoft.com/office/drawing/2014/main" id="{345E9ADB-4672-0B83-E5D1-2744B78E0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46" y="2923000"/>
            <a:ext cx="4116833" cy="218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5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Terminal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75600" cy="3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 dirty="0"/>
              <a:t>Programa que permite </a:t>
            </a:r>
            <a:r>
              <a:rPr lang="pt-BR" sz="2200" u="sng" dirty="0"/>
              <a:t>interação </a:t>
            </a:r>
            <a:r>
              <a:rPr lang="pt-BR" sz="2200" dirty="0"/>
              <a:t>com o computador por meio de comandos (</a:t>
            </a:r>
            <a:r>
              <a:rPr lang="pt-BR" sz="2200" b="1" dirty="0"/>
              <a:t>CLI</a:t>
            </a:r>
            <a:r>
              <a:rPr lang="pt-BR" sz="2200" dirty="0"/>
              <a:t>)</a:t>
            </a:r>
            <a:endParaRPr sz="2200" dirty="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Char char="●"/>
            </a:pPr>
            <a:r>
              <a:rPr lang="pt-BR" sz="2200" dirty="0"/>
              <a:t>Existem vários terminais, alguns exemplos abaixo:</a:t>
            </a:r>
            <a:endParaRPr sz="2200"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 dirty="0" err="1">
                <a:solidFill>
                  <a:srgbClr val="46535B"/>
                </a:solidFill>
              </a:rPr>
              <a:t>Bash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 dirty="0" err="1">
                <a:solidFill>
                  <a:srgbClr val="46535B"/>
                </a:solidFill>
              </a:rPr>
              <a:t>Zsh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CMD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 dirty="0" err="1">
                <a:solidFill>
                  <a:srgbClr val="46535B"/>
                </a:solidFill>
              </a:rPr>
              <a:t>PowerShell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Char char="○"/>
            </a:pPr>
            <a:r>
              <a:rPr lang="pt-BR" sz="2200" dirty="0" err="1">
                <a:solidFill>
                  <a:srgbClr val="46535B"/>
                </a:solidFill>
              </a:rPr>
              <a:t>GitBash</a:t>
            </a:r>
            <a:r>
              <a:rPr lang="pt-BR" sz="2200" dirty="0">
                <a:solidFill>
                  <a:srgbClr val="46535B"/>
                </a:solidFill>
              </a:rPr>
              <a:t> - Acessar comandos Unix</a:t>
            </a:r>
            <a:endParaRPr sz="2200" dirty="0"/>
          </a:p>
        </p:txBody>
      </p:sp>
      <p:sp>
        <p:nvSpPr>
          <p:cNvPr id="193" name="Google Shape;193;p4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Terminal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👾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5217832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dirty="0">
                <a:solidFill>
                  <a:srgbClr val="46535B"/>
                </a:solidFill>
              </a:rPr>
              <a:t>Os terminais dependem do </a:t>
            </a:r>
            <a:r>
              <a:rPr lang="pt-BR" sz="2200" b="1" dirty="0">
                <a:solidFill>
                  <a:srgbClr val="46535B"/>
                </a:solidFill>
              </a:rPr>
              <a:t>Sistema Operacional</a:t>
            </a:r>
            <a:br>
              <a:rPr lang="pt-BR" sz="2200" b="1" dirty="0">
                <a:solidFill>
                  <a:srgbClr val="46535B"/>
                </a:solidFill>
              </a:rPr>
            </a:br>
            <a:endParaRPr sz="2200" dirty="0">
              <a:solidFill>
                <a:srgbClr val="46535B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>
                <a:solidFill>
                  <a:srgbClr val="46535B"/>
                </a:solidFill>
              </a:rPr>
              <a:t>Sistemas Unix (Linux e MacOS) 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Herdaram o terminal da época em que não existiam interfaces gráficas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b="1" dirty="0" err="1">
                <a:solidFill>
                  <a:srgbClr val="46535B"/>
                </a:solidFill>
              </a:rPr>
              <a:t>Bash</a:t>
            </a:r>
            <a:r>
              <a:rPr lang="pt-BR" sz="2200" b="1" dirty="0">
                <a:solidFill>
                  <a:srgbClr val="46535B"/>
                </a:solidFill>
              </a:rPr>
              <a:t>/</a:t>
            </a:r>
            <a:r>
              <a:rPr lang="pt-BR" sz="2200" b="1" dirty="0" err="1">
                <a:solidFill>
                  <a:srgbClr val="46535B"/>
                </a:solidFill>
              </a:rPr>
              <a:t>Zsh</a:t>
            </a:r>
            <a:r>
              <a:rPr lang="pt-BR" sz="2200" dirty="0">
                <a:solidFill>
                  <a:srgbClr val="46535B"/>
                </a:solidFill>
              </a:rPr>
              <a:t>: um terminal muito poderoso</a:t>
            </a:r>
            <a:endParaRPr sz="2200" dirty="0">
              <a:solidFill>
                <a:srgbClr val="46535B"/>
              </a:solidFill>
            </a:endParaRPr>
          </a:p>
        </p:txBody>
      </p:sp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Terminal </a:t>
            </a:r>
            <a:r>
              <a:rPr lang="pt-BR" sz="3400" b="0" dirty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👾</a:t>
            </a:r>
            <a:endParaRPr sz="3400" dirty="0"/>
          </a:p>
        </p:txBody>
      </p:sp>
      <p:pic>
        <p:nvPicPr>
          <p:cNvPr id="3074" name="Picture 2" descr="Operando no Linux: Conhecendo o Shell">
            <a:extLst>
              <a:ext uri="{FF2B5EF4-FFF2-40B4-BE49-F238E27FC236}">
                <a16:creationId xmlns:a16="http://schemas.microsoft.com/office/drawing/2014/main" id="{19A4588C-282D-6AF9-274D-74944F3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31" y="2406770"/>
            <a:ext cx="3256369" cy="19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Linux: Tem um pinguim na sua rotina, e você nem percebeu.">
            <a:extLst>
              <a:ext uri="{FF2B5EF4-FFF2-40B4-BE49-F238E27FC236}">
                <a16:creationId xmlns:a16="http://schemas.microsoft.com/office/drawing/2014/main" id="{3C442644-34C1-B9B5-9E23-F8C27D9F87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80" name="Picture 8" descr="Linux: guia básico ensina a usar o sistema operacional - Olhar Digital">
            <a:extLst>
              <a:ext uri="{FF2B5EF4-FFF2-40B4-BE49-F238E27FC236}">
                <a16:creationId xmlns:a16="http://schemas.microsoft.com/office/drawing/2014/main" id="{4F30914D-DAF4-C191-6676-FCB38E248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03" y="634690"/>
            <a:ext cx="2559620" cy="16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>
            <a:spLocks noGrp="1"/>
          </p:cNvSpPr>
          <p:nvPr>
            <p:ph type="subTitle" idx="1"/>
          </p:nvPr>
        </p:nvSpPr>
        <p:spPr>
          <a:xfrm>
            <a:off x="-110994" y="1177263"/>
            <a:ext cx="5907945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>
                <a:solidFill>
                  <a:srgbClr val="46535B"/>
                </a:solidFill>
              </a:rPr>
              <a:t>Windows</a:t>
            </a:r>
            <a:r>
              <a:rPr lang="pt-BR" sz="2200" dirty="0">
                <a:solidFill>
                  <a:srgbClr val="46535B"/>
                </a:solidFill>
              </a:rPr>
              <a:t> 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Foi desenvolvido com foco na </a:t>
            </a:r>
            <a:r>
              <a:rPr lang="pt-BR" sz="2200" b="1" dirty="0">
                <a:solidFill>
                  <a:srgbClr val="46535B"/>
                </a:solidFill>
              </a:rPr>
              <a:t>interface gráfica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Os </a:t>
            </a:r>
            <a:r>
              <a:rPr lang="pt-BR" sz="2200" b="1" dirty="0">
                <a:solidFill>
                  <a:srgbClr val="46535B"/>
                </a:solidFill>
              </a:rPr>
              <a:t>terminais</a:t>
            </a:r>
            <a:r>
              <a:rPr lang="pt-BR" sz="2200" dirty="0">
                <a:solidFill>
                  <a:srgbClr val="46535B"/>
                </a:solidFill>
              </a:rPr>
              <a:t> disponíveis são, em geral, menos interessantes para nós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Usaremos, então, o </a:t>
            </a:r>
            <a:r>
              <a:rPr lang="pt-BR" sz="2200" b="1" dirty="0" err="1">
                <a:solidFill>
                  <a:srgbClr val="46535B"/>
                </a:solidFill>
              </a:rPr>
              <a:t>GitBash</a:t>
            </a:r>
            <a:r>
              <a:rPr lang="pt-BR" sz="2200" dirty="0">
                <a:solidFill>
                  <a:srgbClr val="46535B"/>
                </a:solidFill>
              </a:rPr>
              <a:t> que simula o </a:t>
            </a:r>
            <a:r>
              <a:rPr lang="pt-BR" sz="2200" dirty="0" err="1">
                <a:solidFill>
                  <a:srgbClr val="46535B"/>
                </a:solidFill>
              </a:rPr>
              <a:t>bash</a:t>
            </a:r>
            <a:r>
              <a:rPr lang="pt-BR" sz="2200" dirty="0">
                <a:solidFill>
                  <a:srgbClr val="46535B"/>
                </a:solidFill>
              </a:rPr>
              <a:t> no Windows</a:t>
            </a:r>
            <a:endParaRPr sz="2200" dirty="0">
              <a:solidFill>
                <a:srgbClr val="46535B"/>
              </a:solidFill>
            </a:endParaRPr>
          </a:p>
        </p:txBody>
      </p:sp>
      <p:sp>
        <p:nvSpPr>
          <p:cNvPr id="205" name="Google Shape;205;p44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Terminal </a:t>
            </a:r>
            <a:r>
              <a:rPr lang="pt-BR" sz="3400" b="0" dirty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👾</a:t>
            </a:r>
            <a:endParaRPr sz="3400" dirty="0"/>
          </a:p>
        </p:txBody>
      </p:sp>
      <p:pic>
        <p:nvPicPr>
          <p:cNvPr id="4098" name="Picture 2" descr="Git for Windows">
            <a:extLst>
              <a:ext uri="{FF2B5EF4-FFF2-40B4-BE49-F238E27FC236}">
                <a16:creationId xmlns:a16="http://schemas.microsoft.com/office/drawing/2014/main" id="{F35BDBCD-128C-8FFD-30EF-F2A2D8CD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039" y="1962535"/>
            <a:ext cx="3281722" cy="24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8857630-2CAF-B2D6-8410-57DE16F4D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951" y="42343"/>
            <a:ext cx="3157268" cy="1773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990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/>
              <a:t>Por que usar o terminal?</a:t>
            </a:r>
            <a:r>
              <a:rPr lang="pt-BR" sz="2200"/>
              <a:t> </a:t>
            </a:r>
            <a:endParaRPr sz="220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Alguns programas </a:t>
            </a:r>
            <a:r>
              <a:rPr lang="pt-BR" sz="2200" b="1">
                <a:solidFill>
                  <a:srgbClr val="46535B"/>
                </a:solidFill>
              </a:rPr>
              <a:t>não</a:t>
            </a:r>
            <a:r>
              <a:rPr lang="pt-BR" sz="2200">
                <a:solidFill>
                  <a:srgbClr val="46535B"/>
                </a:solidFill>
              </a:rPr>
              <a:t> possuem </a:t>
            </a:r>
            <a:r>
              <a:rPr lang="pt-BR" sz="2200" b="1">
                <a:solidFill>
                  <a:srgbClr val="46535B"/>
                </a:solidFill>
              </a:rPr>
              <a:t>interface</a:t>
            </a:r>
            <a:r>
              <a:rPr lang="pt-BR" sz="2200">
                <a:solidFill>
                  <a:srgbClr val="46535B"/>
                </a:solidFill>
              </a:rPr>
              <a:t> </a:t>
            </a:r>
            <a:r>
              <a:rPr lang="pt-BR" sz="2200" b="1">
                <a:solidFill>
                  <a:srgbClr val="46535B"/>
                </a:solidFill>
              </a:rPr>
              <a:t>gráfica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Permite </a:t>
            </a:r>
            <a:r>
              <a:rPr lang="pt-BR" sz="2200" b="1">
                <a:solidFill>
                  <a:srgbClr val="46535B"/>
                </a:solidFill>
              </a:rPr>
              <a:t>automatização</a:t>
            </a:r>
            <a:r>
              <a:rPr lang="pt-BR" sz="2200">
                <a:solidFill>
                  <a:srgbClr val="46535B"/>
                </a:solidFill>
              </a:rPr>
              <a:t> de tarefas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Força </a:t>
            </a:r>
            <a:r>
              <a:rPr lang="pt-BR" sz="2200" b="1">
                <a:solidFill>
                  <a:srgbClr val="46535B"/>
                </a:solidFill>
              </a:rPr>
              <a:t>maior</a:t>
            </a:r>
            <a:r>
              <a:rPr lang="pt-BR" sz="2200">
                <a:solidFill>
                  <a:srgbClr val="46535B"/>
                </a:solidFill>
              </a:rPr>
              <a:t> </a:t>
            </a:r>
            <a:r>
              <a:rPr lang="pt-BR" sz="2200" b="1">
                <a:solidFill>
                  <a:srgbClr val="46535B"/>
                </a:solidFill>
              </a:rPr>
              <a:t>entendimento</a:t>
            </a:r>
            <a:r>
              <a:rPr lang="pt-BR" sz="2200">
                <a:solidFill>
                  <a:srgbClr val="46535B"/>
                </a:solidFill>
              </a:rPr>
              <a:t> por parte do usuário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É bem mais </a:t>
            </a:r>
            <a:r>
              <a:rPr lang="pt-BR" sz="2200" b="1">
                <a:solidFill>
                  <a:srgbClr val="46535B"/>
                </a:solidFill>
              </a:rPr>
              <a:t>rápido</a:t>
            </a:r>
            <a:r>
              <a:rPr lang="pt-BR" sz="2200">
                <a:solidFill>
                  <a:srgbClr val="46535B"/>
                </a:solidFill>
              </a:rPr>
              <a:t> e </a:t>
            </a:r>
            <a:r>
              <a:rPr lang="pt-BR" sz="2200" b="1">
                <a:solidFill>
                  <a:srgbClr val="46535B"/>
                </a:solidFill>
              </a:rPr>
              <a:t>eficiente</a:t>
            </a:r>
            <a:r>
              <a:rPr lang="pt-BR" sz="2200">
                <a:solidFill>
                  <a:srgbClr val="46535B"/>
                </a:solidFill>
              </a:rPr>
              <a:t> que a interface gráfica</a:t>
            </a:r>
            <a:endParaRPr sz="2200">
              <a:solidFill>
                <a:srgbClr val="46535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800"/>
              <a:buNone/>
            </a:pPr>
            <a:endParaRPr sz="2200" b="1"/>
          </a:p>
        </p:txBody>
      </p:sp>
      <p:sp>
        <p:nvSpPr>
          <p:cNvPr id="211" name="Google Shape;211;p45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Terminal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👾</a:t>
            </a:r>
            <a:endParaRPr sz="3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6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Fixação </a:t>
            </a:r>
            <a:r>
              <a:rPr lang="pt-BR" sz="24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000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✍️</a:t>
            </a: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processador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é responsável pela execução de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programas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, acessando a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memória 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da máquina</a:t>
            </a: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Sistemas Operacionais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são programas que criam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interfaces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para o usuário</a:t>
            </a: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Terminal 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é um ambiente onde nós devs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executamos comandos</a:t>
            </a:r>
            <a:r>
              <a:rPr lang="pt-BR" sz="2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para trabalhar mesmo </a:t>
            </a:r>
            <a:r>
              <a:rPr lang="pt-BR" sz="20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sem interface gráfica</a:t>
            </a:r>
            <a:endParaRPr sz="20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Comandos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81756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dirty="0"/>
              <a:t>Um comando é uma sequência de palavras e letras que executam uma determinada ação. Cada elemento dessa sequência é chamado de </a:t>
            </a:r>
            <a:r>
              <a:rPr lang="pt-BR" sz="2000" b="1" dirty="0"/>
              <a:t>argumento</a:t>
            </a:r>
            <a:br>
              <a:rPr lang="pt-BR" sz="2000" dirty="0">
                <a:solidFill>
                  <a:srgbClr val="46535B"/>
                </a:solidFill>
              </a:rPr>
            </a:br>
            <a:endParaRPr sz="2000" dirty="0">
              <a:solidFill>
                <a:srgbClr val="46535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dirty="0"/>
              <a:t>Cada comando </a:t>
            </a:r>
            <a:r>
              <a:rPr lang="pt-BR" sz="2000" dirty="0">
                <a:solidFill>
                  <a:srgbClr val="46535B"/>
                </a:solidFill>
              </a:rPr>
              <a:t>pode </a:t>
            </a:r>
            <a:r>
              <a:rPr lang="pt-BR" sz="2000" dirty="0"/>
              <a:t>possuir </a:t>
            </a:r>
            <a:r>
              <a:rPr lang="pt-BR" sz="2000" b="1" dirty="0"/>
              <a:t>opções </a:t>
            </a:r>
            <a:r>
              <a:rPr lang="pt-BR" sz="2000" dirty="0">
                <a:solidFill>
                  <a:srgbClr val="46535B"/>
                </a:solidFill>
              </a:rPr>
              <a:t>e </a:t>
            </a:r>
            <a:r>
              <a:rPr lang="pt-BR" sz="2000" b="1" dirty="0"/>
              <a:t>parâmetros</a:t>
            </a:r>
            <a:endParaRPr sz="2000" dirty="0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dirty="0">
                <a:solidFill>
                  <a:srgbClr val="46535B"/>
                </a:solidFill>
              </a:rPr>
              <a:t>opções</a:t>
            </a:r>
            <a:r>
              <a:rPr lang="pt-BR" sz="2000" dirty="0">
                <a:solidFill>
                  <a:srgbClr val="46535B"/>
                </a:solidFill>
              </a:rPr>
              <a:t>: mudam o comportamento do comando e possuem o caractere “-” ou “--” como prefixo</a:t>
            </a:r>
            <a:endParaRPr sz="1600" dirty="0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dirty="0">
                <a:solidFill>
                  <a:srgbClr val="46535B"/>
                </a:solidFill>
              </a:rPr>
              <a:t>parâmetros</a:t>
            </a:r>
            <a:r>
              <a:rPr lang="pt-BR" sz="2000" dirty="0">
                <a:solidFill>
                  <a:srgbClr val="46535B"/>
                </a:solidFill>
              </a:rPr>
              <a:t>: são informações atribuídas ao próprio comando ou às opções</a:t>
            </a:r>
            <a:endParaRPr sz="1600" dirty="0">
              <a:solidFill>
                <a:srgbClr val="46535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200" b="1" dirty="0"/>
          </a:p>
        </p:txBody>
      </p:sp>
      <p:sp>
        <p:nvSpPr>
          <p:cNvPr id="227" name="Google Shape;227;p48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O que são comandos?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>
                <a:solidFill>
                  <a:srgbClr val="46535B"/>
                </a:solidFill>
              </a:rPr>
              <a:t>Um pouco de história</a:t>
            </a:r>
            <a:endParaRPr sz="4000">
              <a:solidFill>
                <a:srgbClr val="46535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>
            <a:spLocks noGrp="1"/>
          </p:cNvSpPr>
          <p:nvPr>
            <p:ph type="subTitle" idx="1"/>
          </p:nvPr>
        </p:nvSpPr>
        <p:spPr>
          <a:xfrm>
            <a:off x="262375" y="11036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/>
              <a:t>Exemplo</a:t>
            </a:r>
            <a:r>
              <a:rPr lang="pt-BR" sz="2200" dirty="0"/>
              <a:t>: </a:t>
            </a:r>
            <a:r>
              <a:rPr lang="pt-BR" sz="2200" dirty="0">
                <a:solidFill>
                  <a:srgbClr val="46535B"/>
                </a:solidFill>
              </a:rPr>
              <a:t>Visualizar as primeiras 5 linhas de um arquivo chamado </a:t>
            </a:r>
            <a:r>
              <a:rPr lang="pt-BR" sz="2200" i="1" dirty="0">
                <a:solidFill>
                  <a:srgbClr val="46535B"/>
                </a:solidFill>
              </a:rPr>
              <a:t>meu-arquivo.txt</a:t>
            </a:r>
            <a:endParaRPr sz="2200" b="1"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2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200" b="1" dirty="0"/>
          </a:p>
        </p:txBody>
      </p:sp>
      <p:sp>
        <p:nvSpPr>
          <p:cNvPr id="233" name="Google Shape;233;p49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  <p:pic>
        <p:nvPicPr>
          <p:cNvPr id="234" name="Google Shape;23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7913" y="1752463"/>
            <a:ext cx="5057774" cy="287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49"/>
          <p:cNvCxnSpPr/>
          <p:nvPr/>
        </p:nvCxnSpPr>
        <p:spPr>
          <a:xfrm rot="10800000">
            <a:off x="3537050" y="3625700"/>
            <a:ext cx="9000" cy="8097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49"/>
          <p:cNvCxnSpPr/>
          <p:nvPr/>
        </p:nvCxnSpPr>
        <p:spPr>
          <a:xfrm>
            <a:off x="4602825" y="3625700"/>
            <a:ext cx="9000" cy="8097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49"/>
          <p:cNvCxnSpPr/>
          <p:nvPr/>
        </p:nvCxnSpPr>
        <p:spPr>
          <a:xfrm flipH="1">
            <a:off x="2718150" y="4440425"/>
            <a:ext cx="826800" cy="42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8" name="Google Shape;238;p49"/>
          <p:cNvCxnSpPr/>
          <p:nvPr/>
        </p:nvCxnSpPr>
        <p:spPr>
          <a:xfrm>
            <a:off x="4625450" y="4425625"/>
            <a:ext cx="395400" cy="99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9" name="Google Shape;239;p49"/>
          <p:cNvSpPr txBox="1"/>
          <p:nvPr/>
        </p:nvSpPr>
        <p:spPr>
          <a:xfrm>
            <a:off x="2087000" y="4255325"/>
            <a:ext cx="7845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arg 1</a:t>
            </a:r>
            <a:b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(opção)</a:t>
            </a:r>
            <a:endParaRPr sz="12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9"/>
          <p:cNvSpPr txBox="1"/>
          <p:nvPr/>
        </p:nvSpPr>
        <p:spPr>
          <a:xfrm>
            <a:off x="5020800" y="4210850"/>
            <a:ext cx="255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arg 3</a:t>
            </a:r>
            <a:b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(informação para o comando)</a:t>
            </a:r>
            <a:endParaRPr sz="12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1" name="Google Shape;241;p49"/>
          <p:cNvCxnSpPr/>
          <p:nvPr/>
        </p:nvCxnSpPr>
        <p:spPr>
          <a:xfrm flipH="1">
            <a:off x="1668075" y="3403750"/>
            <a:ext cx="1050000" cy="90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2" name="Google Shape;242;p49"/>
          <p:cNvSpPr txBox="1"/>
          <p:nvPr/>
        </p:nvSpPr>
        <p:spPr>
          <a:xfrm>
            <a:off x="454800" y="3231000"/>
            <a:ext cx="18393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arg 0</a:t>
            </a:r>
            <a:b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(nome do comando)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49"/>
          <p:cNvCxnSpPr/>
          <p:nvPr/>
        </p:nvCxnSpPr>
        <p:spPr>
          <a:xfrm rot="10800000">
            <a:off x="3789250" y="2205300"/>
            <a:ext cx="5400" cy="10257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" name="Google Shape;244;p49"/>
          <p:cNvCxnSpPr/>
          <p:nvPr/>
        </p:nvCxnSpPr>
        <p:spPr>
          <a:xfrm>
            <a:off x="3789250" y="2205300"/>
            <a:ext cx="587100" cy="4500"/>
          </a:xfrm>
          <a:prstGeom prst="straightConnector1">
            <a:avLst/>
          </a:prstGeom>
          <a:noFill/>
          <a:ln w="19050" cap="flat" cmpd="sng">
            <a:solidFill>
              <a:srgbClr val="FE7E0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5" name="Google Shape;245;p49"/>
          <p:cNvSpPr txBox="1"/>
          <p:nvPr/>
        </p:nvSpPr>
        <p:spPr>
          <a:xfrm>
            <a:off x="4376350" y="2022900"/>
            <a:ext cx="24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arg 2(informação da opção)</a:t>
            </a:r>
            <a:endParaRPr sz="12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Balão de Pensamento: Nuvem 1">
            <a:extLst>
              <a:ext uri="{FF2B5EF4-FFF2-40B4-BE49-F238E27FC236}">
                <a16:creationId xmlns:a16="http://schemas.microsoft.com/office/drawing/2014/main" id="{DB147775-4E21-F3A7-F05F-04B93926322C}"/>
              </a:ext>
            </a:extLst>
          </p:cNvPr>
          <p:cNvSpPr/>
          <p:nvPr/>
        </p:nvSpPr>
        <p:spPr>
          <a:xfrm>
            <a:off x="6785926" y="1770350"/>
            <a:ext cx="2110071" cy="1602800"/>
          </a:xfrm>
          <a:prstGeom prst="cloudCallout">
            <a:avLst>
              <a:gd name="adj1" fmla="val -82974"/>
              <a:gd name="adj2" fmla="val 4204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solidFill>
                  <a:schemeClr val="tx1"/>
                </a:solidFill>
              </a:rPr>
              <a:t>A gente precisa “dar um comando” para o computador entender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>
                <a:solidFill>
                  <a:srgbClr val="46535B"/>
                </a:solidFill>
              </a:rPr>
              <a:t>echo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Imprime algo no terminal</a:t>
            </a:r>
            <a:endParaRPr sz="2200" b="1"/>
          </a:p>
        </p:txBody>
      </p:sp>
      <p:pic>
        <p:nvPicPr>
          <p:cNvPr id="251" name="Google Shape;25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227" y="2297877"/>
            <a:ext cx="6243924" cy="194279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0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>
                <a:solidFill>
                  <a:srgbClr val="46535B"/>
                </a:solidFill>
              </a:rPr>
              <a:t>whoami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Imprime o nome do usuário na tela</a:t>
            </a:r>
            <a:endParaRPr sz="2200" b="1"/>
          </a:p>
        </p:txBody>
      </p:sp>
      <p:sp>
        <p:nvSpPr>
          <p:cNvPr id="258" name="Google Shape;258;p5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  <p:pic>
        <p:nvPicPr>
          <p:cNvPr id="259" name="Google Shape;25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432" y="2345787"/>
            <a:ext cx="6317475" cy="18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/>
              <a:t>clear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Limpa tudo que está aparecendo no terminal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Arial"/>
              <a:buChar char="○"/>
            </a:pPr>
            <a:r>
              <a:rPr lang="pt-BR" sz="2200">
                <a:solidFill>
                  <a:srgbClr val="46535B"/>
                </a:solidFill>
              </a:rPr>
              <a:t>Só serve pra ajudar na leitura e organização</a:t>
            </a:r>
            <a:endParaRPr sz="2200">
              <a:solidFill>
                <a:srgbClr val="46535B"/>
              </a:solidFill>
            </a:endParaRPr>
          </a:p>
        </p:txBody>
      </p:sp>
      <p:sp>
        <p:nvSpPr>
          <p:cNvPr id="265" name="Google Shape;265;p5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  <p:pic>
        <p:nvPicPr>
          <p:cNvPr id="266" name="Google Shape;2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7175" y="2343700"/>
            <a:ext cx="6070673" cy="20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pwd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Sigla para </a:t>
            </a:r>
            <a:r>
              <a:rPr lang="pt-BR" sz="2200" i="1" dirty="0">
                <a:solidFill>
                  <a:srgbClr val="46535B"/>
                </a:solidFill>
              </a:rPr>
              <a:t>print </a:t>
            </a:r>
            <a:r>
              <a:rPr lang="pt-BR" sz="2200" i="1" dirty="0" err="1">
                <a:solidFill>
                  <a:srgbClr val="46535B"/>
                </a:solidFill>
              </a:rPr>
              <a:t>working</a:t>
            </a:r>
            <a:r>
              <a:rPr lang="pt-BR" sz="2200" i="1" dirty="0">
                <a:solidFill>
                  <a:srgbClr val="46535B"/>
                </a:solidFill>
              </a:rPr>
              <a:t> </a:t>
            </a:r>
            <a:r>
              <a:rPr lang="pt-BR" sz="2200" i="1" dirty="0" err="1">
                <a:solidFill>
                  <a:srgbClr val="46535B"/>
                </a:solidFill>
              </a:rPr>
              <a:t>directory</a:t>
            </a:r>
            <a:r>
              <a:rPr lang="pt-BR" sz="2200" i="1" dirty="0">
                <a:solidFill>
                  <a:srgbClr val="46535B"/>
                </a:solidFill>
              </a:rPr>
              <a:t> | </a:t>
            </a:r>
            <a:r>
              <a:rPr lang="pt-BR" sz="2200" i="1" dirty="0">
                <a:solidFill>
                  <a:srgbClr val="00B050"/>
                </a:solidFill>
              </a:rPr>
              <a:t>imprimir diretório de trabalho</a:t>
            </a:r>
            <a:endParaRPr sz="2200" i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Mostra o endereço completo do diretório/pasta em que estamos trabalhando</a:t>
            </a:r>
            <a:endParaRPr sz="2200" b="1" dirty="0"/>
          </a:p>
        </p:txBody>
      </p:sp>
      <p:pic>
        <p:nvPicPr>
          <p:cNvPr id="272" name="Google Shape;27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425" y="3188225"/>
            <a:ext cx="6971149" cy="15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3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>
                <a:solidFill>
                  <a:srgbClr val="46535B"/>
                </a:solidFill>
              </a:rPr>
              <a:t>ls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O nome vem de </a:t>
            </a:r>
            <a:r>
              <a:rPr lang="pt-BR" sz="2200" b="1" i="1">
                <a:solidFill>
                  <a:srgbClr val="46535B"/>
                </a:solidFill>
              </a:rPr>
              <a:t>l</a:t>
            </a:r>
            <a:r>
              <a:rPr lang="pt-BR" sz="2200" i="1">
                <a:solidFill>
                  <a:srgbClr val="46535B"/>
                </a:solidFill>
              </a:rPr>
              <a:t>i</a:t>
            </a:r>
            <a:r>
              <a:rPr lang="pt-BR" sz="2200" b="1" i="1">
                <a:solidFill>
                  <a:srgbClr val="46535B"/>
                </a:solidFill>
              </a:rPr>
              <a:t>s</a:t>
            </a:r>
            <a:r>
              <a:rPr lang="pt-BR" sz="2200" i="1">
                <a:solidFill>
                  <a:srgbClr val="46535B"/>
                </a:solidFill>
              </a:rPr>
              <a:t>t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Lista os arquivos e pastas do diretório em que estamos</a:t>
            </a:r>
            <a:endParaRPr sz="2200">
              <a:solidFill>
                <a:srgbClr val="46535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sz="2200" b="1"/>
          </a:p>
        </p:txBody>
      </p:sp>
      <p:pic>
        <p:nvPicPr>
          <p:cNvPr id="279" name="Google Shape;27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175" y="2751325"/>
            <a:ext cx="7631525" cy="17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4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5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cd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Sigla para </a:t>
            </a:r>
            <a:r>
              <a:rPr lang="pt-BR" sz="2200" i="1" dirty="0" err="1">
                <a:solidFill>
                  <a:srgbClr val="46535B"/>
                </a:solidFill>
              </a:rPr>
              <a:t>change</a:t>
            </a:r>
            <a:r>
              <a:rPr lang="pt-BR" sz="2200" i="1" dirty="0">
                <a:solidFill>
                  <a:srgbClr val="46535B"/>
                </a:solidFill>
              </a:rPr>
              <a:t> </a:t>
            </a:r>
            <a:r>
              <a:rPr lang="pt-BR" sz="2200" i="1" dirty="0" err="1">
                <a:solidFill>
                  <a:srgbClr val="46535B"/>
                </a:solidFill>
              </a:rPr>
              <a:t>directory</a:t>
            </a:r>
            <a:r>
              <a:rPr lang="pt-BR" sz="2200" i="1" dirty="0">
                <a:solidFill>
                  <a:srgbClr val="46535B"/>
                </a:solidFill>
              </a:rPr>
              <a:t> | </a:t>
            </a:r>
            <a:r>
              <a:rPr lang="pt-BR" sz="2200" i="1" dirty="0">
                <a:solidFill>
                  <a:srgbClr val="00B050"/>
                </a:solidFill>
              </a:rPr>
              <a:t>mudar diretório</a:t>
            </a:r>
            <a:endParaRPr sz="2200" i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Muda o diretório/pasta em que estamos</a:t>
            </a:r>
            <a:endParaRPr sz="2200" dirty="0">
              <a:solidFill>
                <a:srgbClr val="46535B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2200" b="1" dirty="0"/>
          </a:p>
        </p:txBody>
      </p:sp>
      <p:sp>
        <p:nvSpPr>
          <p:cNvPr id="286" name="Google Shape;286;p55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  <p:pic>
        <p:nvPicPr>
          <p:cNvPr id="287" name="Google Shape;28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6200" y="2525976"/>
            <a:ext cx="7467899" cy="19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mkdir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Sigla para </a:t>
            </a:r>
            <a:r>
              <a:rPr lang="pt-BR" sz="2200" i="1" dirty="0">
                <a:solidFill>
                  <a:srgbClr val="46535B"/>
                </a:solidFill>
              </a:rPr>
              <a:t>make </a:t>
            </a:r>
            <a:r>
              <a:rPr lang="pt-BR" sz="2200" i="1" dirty="0" err="1">
                <a:solidFill>
                  <a:srgbClr val="46535B"/>
                </a:solidFill>
              </a:rPr>
              <a:t>directory</a:t>
            </a:r>
            <a:r>
              <a:rPr lang="pt-BR" sz="2200" i="1" dirty="0">
                <a:solidFill>
                  <a:srgbClr val="46535B"/>
                </a:solidFill>
              </a:rPr>
              <a:t> | </a:t>
            </a:r>
            <a:r>
              <a:rPr lang="pt-BR" sz="2200" i="1" dirty="0">
                <a:solidFill>
                  <a:srgbClr val="00B050"/>
                </a:solidFill>
              </a:rPr>
              <a:t>criar diretório</a:t>
            </a:r>
            <a:endParaRPr sz="2200" i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Cria um novo diretório</a:t>
            </a:r>
            <a:endParaRPr sz="2200" b="1" dirty="0"/>
          </a:p>
        </p:txBody>
      </p:sp>
      <p:pic>
        <p:nvPicPr>
          <p:cNvPr id="293" name="Google Shape;29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700" y="2555602"/>
            <a:ext cx="6720600" cy="15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6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>
                <a:solidFill>
                  <a:srgbClr val="46535B"/>
                </a:solidFill>
              </a:rPr>
              <a:t>touch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Cria um novo arquivo</a:t>
            </a:r>
            <a:endParaRPr sz="2200" b="1"/>
          </a:p>
        </p:txBody>
      </p:sp>
      <p:pic>
        <p:nvPicPr>
          <p:cNvPr id="300" name="Google Shape;30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613" y="2214825"/>
            <a:ext cx="6619973" cy="1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7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>
                <a:solidFill>
                  <a:srgbClr val="46535B"/>
                </a:solidFill>
              </a:rPr>
              <a:t>rm</a:t>
            </a:r>
            <a:endParaRPr sz="2200" b="1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Vem da palavra </a:t>
            </a:r>
            <a:r>
              <a:rPr lang="pt-BR" sz="2200" b="1" i="1">
                <a:solidFill>
                  <a:srgbClr val="46535B"/>
                </a:solidFill>
              </a:rPr>
              <a:t>r</a:t>
            </a:r>
            <a:r>
              <a:rPr lang="pt-BR" sz="2200" i="1">
                <a:solidFill>
                  <a:srgbClr val="46535B"/>
                </a:solidFill>
              </a:rPr>
              <a:t>e</a:t>
            </a:r>
            <a:r>
              <a:rPr lang="pt-BR" sz="2200" b="1" i="1">
                <a:solidFill>
                  <a:srgbClr val="46535B"/>
                </a:solidFill>
              </a:rPr>
              <a:t>m</a:t>
            </a:r>
            <a:r>
              <a:rPr lang="pt-BR" sz="2200" i="1">
                <a:solidFill>
                  <a:srgbClr val="46535B"/>
                </a:solidFill>
              </a:rPr>
              <a:t>ove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Possibilita apagar arquivos</a:t>
            </a:r>
            <a:endParaRPr sz="220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>
                <a:solidFill>
                  <a:srgbClr val="46535B"/>
                </a:solidFill>
              </a:rPr>
              <a:t>Ele apaga de uma maneira </a:t>
            </a:r>
            <a:r>
              <a:rPr lang="pt-BR" sz="2200" b="1">
                <a:solidFill>
                  <a:srgbClr val="46535B"/>
                </a:solidFill>
              </a:rPr>
              <a:t>IRREVERSÍVEL</a:t>
            </a:r>
            <a:r>
              <a:rPr lang="pt-BR" sz="2200">
                <a:solidFill>
                  <a:srgbClr val="46535B"/>
                </a:solidFill>
              </a:rPr>
              <a:t> e </a:t>
            </a:r>
            <a:r>
              <a:rPr lang="pt-BR" sz="2200" b="1">
                <a:solidFill>
                  <a:srgbClr val="46535B"/>
                </a:solidFill>
              </a:rPr>
              <a:t>SEM PEDIR CONFIRMAÇÃO</a:t>
            </a:r>
            <a:r>
              <a:rPr lang="pt-BR" sz="2200">
                <a:solidFill>
                  <a:srgbClr val="46535B"/>
                </a:solidFill>
              </a:rPr>
              <a:t> </a:t>
            </a:r>
            <a:endParaRPr sz="2200" b="1"/>
          </a:p>
        </p:txBody>
      </p:sp>
      <p:pic>
        <p:nvPicPr>
          <p:cNvPr id="307" name="Google Shape;30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176" y="3125850"/>
            <a:ext cx="7490012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8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5487967" cy="1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b="1" dirty="0"/>
              <a:t>Alan Turing</a:t>
            </a:r>
            <a:r>
              <a:rPr lang="pt-BR" dirty="0">
                <a:solidFill>
                  <a:srgbClr val="46535B"/>
                </a:solidFill>
                <a:highlight>
                  <a:srgbClr val="FFFFFF"/>
                </a:highlight>
              </a:rPr>
              <a:t> criou um modelo </a:t>
            </a:r>
            <a:r>
              <a:rPr lang="pt-BR" b="1" dirty="0">
                <a:solidFill>
                  <a:srgbClr val="46535B"/>
                </a:solidFill>
                <a:highlight>
                  <a:srgbClr val="FFFFFF"/>
                </a:highlight>
              </a:rPr>
              <a:t>teórico</a:t>
            </a:r>
            <a:r>
              <a:rPr lang="pt-BR" b="1" dirty="0">
                <a:solidFill>
                  <a:srgbClr val="46535B"/>
                </a:solidFill>
              </a:rPr>
              <a:t> </a:t>
            </a:r>
            <a:r>
              <a:rPr lang="pt-BR" dirty="0">
                <a:solidFill>
                  <a:srgbClr val="46535B"/>
                </a:solidFill>
              </a:rPr>
              <a:t>de uma máquina que seria capaz de </a:t>
            </a:r>
            <a:r>
              <a:rPr lang="pt-BR" b="1" dirty="0">
                <a:solidFill>
                  <a:srgbClr val="46535B"/>
                </a:solidFill>
              </a:rPr>
              <a:t>seguir instruções</a:t>
            </a:r>
            <a:r>
              <a:rPr lang="pt-BR" dirty="0"/>
              <a:t> baseadas em 0 ou 1, realizando toda e qualquer operação computacional</a:t>
            </a:r>
            <a:endParaRPr dirty="0"/>
          </a:p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Surgimento </a:t>
            </a:r>
            <a:r>
              <a:rPr lang="pt-BR" sz="3400" b="0" dirty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 dirty="0"/>
              <a:t> </a:t>
            </a:r>
            <a:endParaRPr sz="3400" dirty="0"/>
          </a:p>
        </p:txBody>
      </p:sp>
      <p:pic>
        <p:nvPicPr>
          <p:cNvPr id="1026" name="Picture 2" descr="Alan Turing, o pai da computação - Invivo">
            <a:extLst>
              <a:ext uri="{FF2B5EF4-FFF2-40B4-BE49-F238E27FC236}">
                <a16:creationId xmlns:a16="http://schemas.microsoft.com/office/drawing/2014/main" id="{47EB6B38-311D-051B-5EE2-6E07776E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667" y="2634800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826B16-AEEF-1E9D-30D5-53300091D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3" y="2730015"/>
            <a:ext cx="1534082" cy="2169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D2EA686C-5320-C05F-BACC-65209AF47DD4}"/>
              </a:ext>
            </a:extLst>
          </p:cNvPr>
          <p:cNvSpPr/>
          <p:nvPr/>
        </p:nvSpPr>
        <p:spPr>
          <a:xfrm>
            <a:off x="5922628" y="873686"/>
            <a:ext cx="3162649" cy="1761114"/>
          </a:xfrm>
          <a:prstGeom prst="cloudCallout">
            <a:avLst>
              <a:gd name="adj1" fmla="val -69288"/>
              <a:gd name="adj2" fmla="val 73557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dirty="0">
                <a:solidFill>
                  <a:schemeClr val="tx1"/>
                </a:solidFill>
              </a:rPr>
              <a:t>Turing precisou imaginar como o ato de computar poderia ser desempenhado através de uma máquina, </a:t>
            </a:r>
            <a:r>
              <a:rPr lang="pt-BR" sz="1050" dirty="0">
                <a:solidFill>
                  <a:srgbClr val="FF0000"/>
                </a:solidFill>
              </a:rPr>
              <a:t>sem as limitações de um ser humano.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9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mv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Vem da palavra </a:t>
            </a:r>
            <a:r>
              <a:rPr lang="pt-BR" sz="2200" b="1" i="1" dirty="0">
                <a:solidFill>
                  <a:srgbClr val="46535B"/>
                </a:solidFill>
              </a:rPr>
              <a:t>m</a:t>
            </a:r>
            <a:r>
              <a:rPr lang="pt-BR" sz="2200" i="1" dirty="0">
                <a:solidFill>
                  <a:srgbClr val="46535B"/>
                </a:solidFill>
              </a:rPr>
              <a:t>o</a:t>
            </a:r>
            <a:r>
              <a:rPr lang="pt-BR" sz="2200" b="1" i="1" dirty="0">
                <a:solidFill>
                  <a:srgbClr val="46535B"/>
                </a:solidFill>
              </a:rPr>
              <a:t>v</a:t>
            </a:r>
            <a:r>
              <a:rPr lang="pt-BR" sz="2200" i="1" dirty="0">
                <a:solidFill>
                  <a:srgbClr val="46535B"/>
                </a:solidFill>
              </a:rPr>
              <a:t>e | </a:t>
            </a:r>
            <a:r>
              <a:rPr lang="pt-BR" sz="2200" i="1" dirty="0">
                <a:solidFill>
                  <a:srgbClr val="00B050"/>
                </a:solidFill>
              </a:rPr>
              <a:t>mover</a:t>
            </a:r>
            <a:endParaRPr sz="2200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Permite mover arquivos de um diretório para outro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Pode ser usado para renomear arquivos</a:t>
            </a:r>
            <a:endParaRPr sz="2200" b="1" dirty="0"/>
          </a:p>
        </p:txBody>
      </p:sp>
      <p:pic>
        <p:nvPicPr>
          <p:cNvPr id="314" name="Google Shape;31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52" y="3120430"/>
            <a:ext cx="8087899" cy="152644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0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cp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Vem da palavra </a:t>
            </a:r>
            <a:r>
              <a:rPr lang="pt-BR" sz="2200" b="1" i="1" dirty="0">
                <a:solidFill>
                  <a:srgbClr val="46535B"/>
                </a:solidFill>
              </a:rPr>
              <a:t>c</a:t>
            </a:r>
            <a:r>
              <a:rPr lang="pt-BR" sz="2200" i="1" dirty="0">
                <a:solidFill>
                  <a:srgbClr val="46535B"/>
                </a:solidFill>
              </a:rPr>
              <a:t>o</a:t>
            </a:r>
            <a:r>
              <a:rPr lang="pt-BR" sz="2200" b="1" i="1" dirty="0">
                <a:solidFill>
                  <a:srgbClr val="46535B"/>
                </a:solidFill>
              </a:rPr>
              <a:t>p</a:t>
            </a:r>
            <a:r>
              <a:rPr lang="pt-BR" sz="2200" i="1" dirty="0">
                <a:solidFill>
                  <a:srgbClr val="46535B"/>
                </a:solidFill>
              </a:rPr>
              <a:t>y | </a:t>
            </a:r>
            <a:r>
              <a:rPr lang="pt-BR" sz="2200" i="1" dirty="0">
                <a:solidFill>
                  <a:srgbClr val="00B050"/>
                </a:solidFill>
              </a:rPr>
              <a:t>copiar</a:t>
            </a:r>
            <a:endParaRPr sz="2200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Copia arquivos de um diretório para outro</a:t>
            </a:r>
            <a:endParaRPr sz="2200" b="1" dirty="0"/>
          </a:p>
        </p:txBody>
      </p:sp>
      <p:pic>
        <p:nvPicPr>
          <p:cNvPr id="321" name="Google Shape;32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0950" y="2860451"/>
            <a:ext cx="7528724" cy="13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0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cat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Vem da palavra </a:t>
            </a:r>
            <a:r>
              <a:rPr lang="pt-BR" sz="2200" i="1" dirty="0" err="1">
                <a:solidFill>
                  <a:srgbClr val="46535B"/>
                </a:solidFill>
              </a:rPr>
              <a:t>con</a:t>
            </a:r>
            <a:r>
              <a:rPr lang="pt-BR" sz="2200" b="1" i="1" dirty="0" err="1">
                <a:solidFill>
                  <a:srgbClr val="46535B"/>
                </a:solidFill>
              </a:rPr>
              <a:t>cat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Ele concatena tudo que está no arquivo e imprime no terminal </a:t>
            </a:r>
            <a:endParaRPr sz="2200" b="1" dirty="0"/>
          </a:p>
        </p:txBody>
      </p:sp>
      <p:pic>
        <p:nvPicPr>
          <p:cNvPr id="328" name="Google Shape;32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376" y="3025350"/>
            <a:ext cx="7313450" cy="1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52974D-457E-FB41-2CB3-66209C8C9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85" y="48398"/>
            <a:ext cx="3035350" cy="1715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7DE47A4-F859-903E-5381-FF9A9703E804}"/>
              </a:ext>
            </a:extLst>
          </p:cNvPr>
          <p:cNvSpPr/>
          <p:nvPr/>
        </p:nvSpPr>
        <p:spPr>
          <a:xfrm>
            <a:off x="1777041" y="1923691"/>
            <a:ext cx="1570008" cy="47445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37F3C68-7387-33BF-404C-2EDD60719661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 flipV="1">
            <a:off x="3347049" y="906083"/>
            <a:ext cx="2656936" cy="125483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19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>
                <a:solidFill>
                  <a:srgbClr val="46535B"/>
                </a:solidFill>
              </a:rPr>
              <a:t>Head | </a:t>
            </a:r>
            <a:r>
              <a:rPr lang="pt-BR" sz="2200" b="1" dirty="0">
                <a:solidFill>
                  <a:srgbClr val="00B050"/>
                </a:solidFill>
              </a:rPr>
              <a:t>cabeça</a:t>
            </a:r>
            <a:endParaRPr sz="2200" b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Imprime as 10 primeiras linhas de um arquivo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A opção </a:t>
            </a:r>
            <a:r>
              <a:rPr lang="pt-BR" sz="2200" b="1" dirty="0">
                <a:solidFill>
                  <a:srgbClr val="46535B"/>
                </a:solidFill>
              </a:rPr>
              <a:t>-n</a:t>
            </a:r>
            <a:r>
              <a:rPr lang="pt-BR" sz="2200" dirty="0">
                <a:solidFill>
                  <a:srgbClr val="46535B"/>
                </a:solidFill>
              </a:rPr>
              <a:t> permite indicar quantas linhas queremos ver</a:t>
            </a:r>
            <a:endParaRPr sz="2200" dirty="0">
              <a:solidFill>
                <a:srgbClr val="46535B"/>
              </a:solidFill>
            </a:endParaRPr>
          </a:p>
        </p:txBody>
      </p:sp>
      <p:pic>
        <p:nvPicPr>
          <p:cNvPr id="335" name="Google Shape;33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724" y="2835225"/>
            <a:ext cx="7685828" cy="15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Tail</a:t>
            </a:r>
            <a:r>
              <a:rPr lang="pt-BR" sz="2200" b="1" dirty="0">
                <a:solidFill>
                  <a:srgbClr val="46535B"/>
                </a:solidFill>
              </a:rPr>
              <a:t> | </a:t>
            </a:r>
            <a:r>
              <a:rPr lang="pt-BR" sz="2200" b="1" dirty="0">
                <a:solidFill>
                  <a:srgbClr val="00B050"/>
                </a:solidFill>
              </a:rPr>
              <a:t>cauda</a:t>
            </a:r>
            <a:endParaRPr sz="2200" b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Imprime as 10 últimas linhas de um arquivo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A opção </a:t>
            </a:r>
            <a:r>
              <a:rPr lang="pt-BR" sz="2200" b="1" dirty="0">
                <a:solidFill>
                  <a:srgbClr val="46535B"/>
                </a:solidFill>
              </a:rPr>
              <a:t>-n</a:t>
            </a:r>
            <a:r>
              <a:rPr lang="pt-BR" sz="2200" dirty="0">
                <a:solidFill>
                  <a:srgbClr val="46535B"/>
                </a:solidFill>
              </a:rPr>
              <a:t> permite indicar quantas linhas queremos ver</a:t>
            </a:r>
            <a:endParaRPr sz="2200" b="1" dirty="0">
              <a:solidFill>
                <a:srgbClr val="46535B"/>
              </a:solidFill>
            </a:endParaRPr>
          </a:p>
        </p:txBody>
      </p:sp>
      <p:pic>
        <p:nvPicPr>
          <p:cNvPr id="342" name="Google Shape;34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226" y="2895076"/>
            <a:ext cx="7832401" cy="152964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Montserrat"/>
              <a:buChar char="●"/>
            </a:pPr>
            <a:r>
              <a:rPr lang="pt-BR" sz="2400" b="1" dirty="0" err="1">
                <a:solidFill>
                  <a:srgbClr val="46535B"/>
                </a:solidFill>
              </a:rPr>
              <a:t>grep</a:t>
            </a:r>
            <a:endParaRPr sz="2400" b="1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Permite buscar um determinado texto no conteúdo de um arquivo </a:t>
            </a:r>
            <a:endParaRPr sz="2400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Arial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-A x		imprime x linhas após o texto</a:t>
            </a:r>
            <a:endParaRPr sz="2400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Arial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-B y		imprime y linhas antes do texto</a:t>
            </a:r>
            <a:endParaRPr sz="2400" dirty="0">
              <a:solidFill>
                <a:srgbClr val="46535B"/>
              </a:solidFill>
            </a:endParaRPr>
          </a:p>
        </p:txBody>
      </p:sp>
      <p:pic>
        <p:nvPicPr>
          <p:cNvPr id="349" name="Google Shape;3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25" y="3186864"/>
            <a:ext cx="8339476" cy="15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4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5"/>
          <p:cNvSpPr txBox="1"/>
          <p:nvPr/>
        </p:nvSpPr>
        <p:spPr>
          <a:xfrm>
            <a:off x="2813925" y="256650"/>
            <a:ext cx="6018300" cy="4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Fixação </a:t>
            </a:r>
            <a:r>
              <a:rPr lang="pt-BR" sz="24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0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✍️</a:t>
            </a:r>
            <a:br>
              <a:rPr lang="pt-BR" sz="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pt-BR" sz="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Vimos os seguintes comandos:</a:t>
            </a:r>
            <a:endParaRPr sz="22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whoami</a:t>
            </a:r>
            <a:endParaRPr sz="22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echo</a:t>
            </a:r>
            <a:endParaRPr sz="22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pwd</a:t>
            </a:r>
            <a:endParaRPr sz="22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ls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cd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touch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mkdir</a:t>
            </a:r>
            <a:endParaRPr sz="2000" b="1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65"/>
          <p:cNvSpPr txBox="1"/>
          <p:nvPr/>
        </p:nvSpPr>
        <p:spPr>
          <a:xfrm>
            <a:off x="5695675" y="1321585"/>
            <a:ext cx="3290400" cy="3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rm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mv</a:t>
            </a:r>
            <a:endParaRPr sz="22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cp</a:t>
            </a:r>
            <a:endParaRPr sz="22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cat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head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tail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grep</a:t>
            </a:r>
            <a:endParaRPr sz="22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Vamos Praticar!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7"/>
          <p:cNvSpPr txBox="1">
            <a:spLocks noGrp="1"/>
          </p:cNvSpPr>
          <p:nvPr>
            <p:ph type="subTitle" idx="1"/>
          </p:nvPr>
        </p:nvSpPr>
        <p:spPr>
          <a:xfrm>
            <a:off x="44125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Abrir o terminal dentro da pasta do </a:t>
            </a:r>
            <a:r>
              <a:rPr lang="pt-BR" sz="2000" b="1" dirty="0" err="1"/>
              <a:t>template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i="1" dirty="0"/>
              <a:t>Dica: botão direito do mouse em qualquer parte dentro da pasta</a:t>
            </a: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 sz="2000" dirty="0"/>
              <a:t>Opcional: em vez de abrir direto na pasta, navegar da raiz (root) até ela manualmente com o comando ‘</a:t>
            </a:r>
            <a:r>
              <a:rPr lang="pt-BR" sz="2000" dirty="0" err="1"/>
              <a:t>cd</a:t>
            </a:r>
            <a:r>
              <a:rPr lang="pt-BR" sz="2000" dirty="0"/>
              <a:t>’</a:t>
            </a:r>
            <a:endParaRPr sz="2000" dirty="0"/>
          </a:p>
        </p:txBody>
      </p:sp>
      <p:sp>
        <p:nvSpPr>
          <p:cNvPr id="367" name="Google Shape;367;p67"/>
          <p:cNvSpPr txBox="1">
            <a:spLocks noGrp="1"/>
          </p:cNvSpPr>
          <p:nvPr>
            <p:ph type="title"/>
          </p:nvPr>
        </p:nvSpPr>
        <p:spPr>
          <a:xfrm>
            <a:off x="4412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Praticando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>
            <a:spLocks noGrp="1"/>
          </p:cNvSpPr>
          <p:nvPr>
            <p:ph type="subTitle" idx="1"/>
          </p:nvPr>
        </p:nvSpPr>
        <p:spPr>
          <a:xfrm>
            <a:off x="456475" y="112650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Ler o conteúdo do arquivo de texto pokemons.txt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i="1" dirty="0"/>
              <a:t>Dica: comando ‘</a:t>
            </a:r>
            <a:r>
              <a:rPr lang="pt-BR" sz="2000" b="1" i="1" dirty="0" err="1"/>
              <a:t>cat</a:t>
            </a:r>
            <a:r>
              <a:rPr lang="pt-BR" sz="2000" b="1" i="1" dirty="0"/>
              <a:t>’</a:t>
            </a: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Descobrir qual é o número do Pikachu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dirty="0"/>
              <a:t>Dica: comando ‘</a:t>
            </a:r>
            <a:r>
              <a:rPr lang="pt-BR" sz="2000" b="1" dirty="0" err="1"/>
              <a:t>grep</a:t>
            </a:r>
            <a:r>
              <a:rPr lang="pt-BR" sz="2000" b="1" dirty="0"/>
              <a:t>’</a:t>
            </a:r>
            <a:endParaRPr sz="2000" b="1" dirty="0"/>
          </a:p>
        </p:txBody>
      </p:sp>
      <p:sp>
        <p:nvSpPr>
          <p:cNvPr id="373" name="Google Shape;373;p68"/>
          <p:cNvSpPr txBox="1">
            <a:spLocks noGrp="1"/>
          </p:cNvSpPr>
          <p:nvPr>
            <p:ph type="title"/>
          </p:nvPr>
        </p:nvSpPr>
        <p:spPr>
          <a:xfrm>
            <a:off x="456425" y="15030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Praticando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subTitle" idx="1"/>
          </p:nvPr>
        </p:nvSpPr>
        <p:spPr>
          <a:xfrm>
            <a:off x="116967" y="942784"/>
            <a:ext cx="5516349" cy="20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b="1" dirty="0"/>
              <a:t>Máquina de Turing</a:t>
            </a:r>
            <a:endParaRPr b="1" dirty="0"/>
          </a:p>
          <a:p>
            <a:pPr marL="914400" lvl="1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1800" dirty="0">
                <a:solidFill>
                  <a:srgbClr val="46535B"/>
                </a:solidFill>
              </a:rPr>
              <a:t>Fita escrita que pode ser </a:t>
            </a:r>
            <a:r>
              <a:rPr lang="pt-BR" sz="1800" b="1" dirty="0">
                <a:solidFill>
                  <a:srgbClr val="46535B"/>
                </a:solidFill>
              </a:rPr>
              <a:t>lida</a:t>
            </a:r>
            <a:r>
              <a:rPr lang="pt-BR" sz="1800" dirty="0">
                <a:solidFill>
                  <a:srgbClr val="46535B"/>
                </a:solidFill>
              </a:rPr>
              <a:t>, </a:t>
            </a:r>
            <a:r>
              <a:rPr lang="pt-BR" sz="1800" b="1" dirty="0">
                <a:solidFill>
                  <a:srgbClr val="46535B"/>
                </a:solidFill>
              </a:rPr>
              <a:t>escrita</a:t>
            </a:r>
            <a:r>
              <a:rPr lang="pt-BR" sz="1800" dirty="0">
                <a:solidFill>
                  <a:srgbClr val="46535B"/>
                </a:solidFill>
              </a:rPr>
              <a:t> ou </a:t>
            </a:r>
            <a:r>
              <a:rPr lang="pt-BR" sz="1800" b="1" dirty="0">
                <a:solidFill>
                  <a:srgbClr val="46535B"/>
                </a:solidFill>
              </a:rPr>
              <a:t>movimentada.</a:t>
            </a:r>
          </a:p>
          <a:p>
            <a:pPr marL="914400" lvl="1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1800" b="1" dirty="0">
                <a:solidFill>
                  <a:srgbClr val="46535B"/>
                </a:solidFill>
              </a:rPr>
              <a:t> </a:t>
            </a:r>
            <a:r>
              <a:rPr lang="pt-BR" sz="1800" dirty="0">
                <a:solidFill>
                  <a:srgbClr val="46535B"/>
                </a:solidFill>
              </a:rPr>
              <a:t>Utiliza uma tabela lógica para realizar estas operações</a:t>
            </a:r>
            <a:endParaRPr sz="1800" dirty="0">
              <a:solidFill>
                <a:srgbClr val="46535B"/>
              </a:solidFill>
            </a:endParaRPr>
          </a:p>
          <a:p>
            <a:pPr marL="1016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</a:pPr>
            <a:endParaRPr lang="pt-BR" dirty="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dirty="0"/>
              <a:t>Com essa estrutura, é possível </a:t>
            </a:r>
            <a:r>
              <a:rPr lang="pt-BR" b="1" dirty="0"/>
              <a:t>calcular qualquer coisa</a:t>
            </a:r>
            <a:r>
              <a:rPr lang="pt-BR" dirty="0"/>
              <a:t> que os computadores atualmente conseguem 😱</a:t>
            </a:r>
            <a:endParaRPr dirty="0"/>
          </a:p>
        </p:txBody>
      </p:sp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</a:t>
            </a:r>
            <a:r>
              <a:rPr lang="pt-BR" sz="3400"/>
              <a:t>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/>
              <a:t> </a:t>
            </a:r>
            <a:endParaRPr/>
          </a:p>
        </p:txBody>
      </p:sp>
      <p:pic>
        <p:nvPicPr>
          <p:cNvPr id="2050" name="Picture 2" descr="A Turing Machine - Counting Program on Make a GIF">
            <a:extLst>
              <a:ext uri="{FF2B5EF4-FFF2-40B4-BE49-F238E27FC236}">
                <a16:creationId xmlns:a16="http://schemas.microsoft.com/office/drawing/2014/main" id="{6C65B22B-83E5-F677-71BC-E5384A84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582" y="1530467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BDD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1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 err="1">
                <a:solidFill>
                  <a:srgbClr val="46535B"/>
                </a:solidFill>
              </a:rPr>
              <a:t>cat</a:t>
            </a:r>
            <a:endParaRPr sz="2200" b="1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Vem da palavra </a:t>
            </a:r>
            <a:r>
              <a:rPr lang="pt-BR" sz="2200" i="1" dirty="0" err="1">
                <a:solidFill>
                  <a:srgbClr val="46535B"/>
                </a:solidFill>
              </a:rPr>
              <a:t>con</a:t>
            </a:r>
            <a:r>
              <a:rPr lang="pt-BR" sz="2200" b="1" i="1" dirty="0" err="1">
                <a:solidFill>
                  <a:srgbClr val="46535B"/>
                </a:solidFill>
              </a:rPr>
              <a:t>cat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Ele concatena tudo que está no arquivo e imprime no terminal </a:t>
            </a:r>
            <a:endParaRPr sz="2200" b="1" dirty="0"/>
          </a:p>
        </p:txBody>
      </p:sp>
      <p:pic>
        <p:nvPicPr>
          <p:cNvPr id="328" name="Google Shape;32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376" y="3025350"/>
            <a:ext cx="7313450" cy="15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Comandos Básicos </a:t>
            </a:r>
            <a:r>
              <a:rPr lang="pt-BR" sz="3400" b="0" dirty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785922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>
            <a:spLocks noGrp="1"/>
          </p:cNvSpPr>
          <p:nvPr>
            <p:ph type="subTitle" idx="1"/>
          </p:nvPr>
        </p:nvSpPr>
        <p:spPr>
          <a:xfrm>
            <a:off x="456475" y="112650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Descobrir qual é o número do Pikachu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dirty="0"/>
              <a:t>Dica: comando ‘</a:t>
            </a:r>
            <a:r>
              <a:rPr lang="pt-BR" sz="2000" b="1" dirty="0" err="1"/>
              <a:t>grep</a:t>
            </a:r>
            <a:r>
              <a:rPr lang="pt-BR" sz="2000" b="1" dirty="0"/>
              <a:t>’</a:t>
            </a:r>
            <a:endParaRPr sz="2000" b="1" dirty="0"/>
          </a:p>
        </p:txBody>
      </p:sp>
      <p:sp>
        <p:nvSpPr>
          <p:cNvPr id="373" name="Google Shape;373;p68"/>
          <p:cNvSpPr txBox="1">
            <a:spLocks noGrp="1"/>
          </p:cNvSpPr>
          <p:nvPr>
            <p:ph type="title"/>
          </p:nvPr>
        </p:nvSpPr>
        <p:spPr>
          <a:xfrm>
            <a:off x="456425" y="15030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Praticando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3515339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4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Montserrat"/>
              <a:buChar char="●"/>
            </a:pPr>
            <a:r>
              <a:rPr lang="pt-BR" sz="2400" b="1" dirty="0" err="1">
                <a:solidFill>
                  <a:srgbClr val="46535B"/>
                </a:solidFill>
              </a:rPr>
              <a:t>grep</a:t>
            </a:r>
            <a:endParaRPr sz="2400" b="1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Permite buscar um determinado texto no conteúdo de um arquivo </a:t>
            </a:r>
            <a:endParaRPr sz="2400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Arial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-A x		imprime x linhas após o texto</a:t>
            </a:r>
            <a:endParaRPr sz="2400" dirty="0">
              <a:solidFill>
                <a:srgbClr val="46535B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400"/>
              <a:buFont typeface="Arial"/>
              <a:buChar char="○"/>
            </a:pPr>
            <a:r>
              <a:rPr lang="pt-BR" sz="2400" dirty="0">
                <a:solidFill>
                  <a:srgbClr val="46535B"/>
                </a:solidFill>
              </a:rPr>
              <a:t>-B y		imprime y linhas antes do texto</a:t>
            </a:r>
            <a:endParaRPr sz="2400" dirty="0">
              <a:solidFill>
                <a:srgbClr val="46535B"/>
              </a:solidFill>
            </a:endParaRPr>
          </a:p>
        </p:txBody>
      </p:sp>
      <p:pic>
        <p:nvPicPr>
          <p:cNvPr id="349" name="Google Shape;34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25" y="3186864"/>
            <a:ext cx="8339476" cy="155548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4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3640693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>
            <a:spLocks noGrp="1"/>
          </p:cNvSpPr>
          <p:nvPr>
            <p:ph type="subTitle" idx="1"/>
          </p:nvPr>
        </p:nvSpPr>
        <p:spPr>
          <a:xfrm>
            <a:off x="486950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 b="1"/>
              <a:t>Descobrir os dois pokemons que vêm antes do Pikachu</a:t>
            </a:r>
            <a:endParaRPr sz="2000" b="1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i="1"/>
              <a:t>Dica: comando ‘grep’ com opção -B</a:t>
            </a:r>
            <a:endParaRPr sz="2000" b="1" i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000" b="1" i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000" b="1"/>
              <a:t>Descobrir os três pokemons que vêm depois do Pikachu</a:t>
            </a:r>
            <a:endParaRPr sz="2000" b="1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/>
              <a:t>Dica: comando ‘grep’ com opção -A</a:t>
            </a:r>
            <a:endParaRPr sz="2000" b="1"/>
          </a:p>
        </p:txBody>
      </p:sp>
      <p:sp>
        <p:nvSpPr>
          <p:cNvPr id="379" name="Google Shape;379;p69"/>
          <p:cNvSpPr txBox="1">
            <a:spLocks noGrp="1"/>
          </p:cNvSpPr>
          <p:nvPr>
            <p:ph type="title"/>
          </p:nvPr>
        </p:nvSpPr>
        <p:spPr>
          <a:xfrm>
            <a:off x="48690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Praticando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0"/>
          <p:cNvSpPr txBox="1">
            <a:spLocks noGrp="1"/>
          </p:cNvSpPr>
          <p:nvPr>
            <p:ph type="subTitle" idx="1"/>
          </p:nvPr>
        </p:nvSpPr>
        <p:spPr>
          <a:xfrm>
            <a:off x="494575" y="11036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Mostrar apenas os </a:t>
            </a:r>
            <a:r>
              <a:rPr lang="pt-BR" sz="2000" b="1" dirty="0" err="1"/>
              <a:t>pokemons</a:t>
            </a:r>
            <a:r>
              <a:rPr lang="pt-BR" sz="2000" b="1" dirty="0"/>
              <a:t> da primeira geração</a:t>
            </a:r>
            <a:br>
              <a:rPr lang="pt-BR" sz="2000" b="1" dirty="0"/>
            </a:br>
            <a:r>
              <a:rPr lang="pt-BR" sz="2000" b="1" dirty="0"/>
              <a:t>(do 1 ao 151)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i="1" dirty="0"/>
              <a:t>Dica: comando ‘</a:t>
            </a:r>
            <a:r>
              <a:rPr lang="pt-BR" sz="2000" b="1" i="1" dirty="0" err="1"/>
              <a:t>head</a:t>
            </a:r>
            <a:r>
              <a:rPr lang="pt-BR" sz="2000" b="1" i="1" dirty="0"/>
              <a:t>’ com opção -n</a:t>
            </a: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2000" b="1" i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2000" b="1" dirty="0"/>
              <a:t>Mostrar apenas os 100 últimos </a:t>
            </a:r>
            <a:r>
              <a:rPr lang="pt-BR" sz="2000" b="1" dirty="0" err="1"/>
              <a:t>pokemons</a:t>
            </a:r>
            <a:r>
              <a:rPr lang="pt-BR" sz="2000" b="1" dirty="0"/>
              <a:t> da lista</a:t>
            </a:r>
            <a:endParaRPr sz="2000" b="1" dirty="0"/>
          </a:p>
          <a:p>
            <a:pPr marL="457200" lvl="0" indent="-355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 b="1" dirty="0"/>
              <a:t>Dica: comando ‘</a:t>
            </a:r>
            <a:r>
              <a:rPr lang="pt-BR" sz="2000" b="1" dirty="0" err="1"/>
              <a:t>tail</a:t>
            </a:r>
            <a:r>
              <a:rPr lang="pt-BR" sz="2000" b="1" dirty="0"/>
              <a:t>’ com opção -n</a:t>
            </a:r>
            <a:endParaRPr sz="2000" b="1" dirty="0"/>
          </a:p>
        </p:txBody>
      </p:sp>
      <p:sp>
        <p:nvSpPr>
          <p:cNvPr id="385" name="Google Shape;385;p70"/>
          <p:cNvSpPr txBox="1">
            <a:spLocks noGrp="1"/>
          </p:cNvSpPr>
          <p:nvPr>
            <p:ph type="title"/>
          </p:nvPr>
        </p:nvSpPr>
        <p:spPr>
          <a:xfrm>
            <a:off x="494525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Praticando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>
            <a:spLocks noGrp="1"/>
          </p:cNvSpPr>
          <p:nvPr>
            <p:ph type="subTitle" idx="1"/>
          </p:nvPr>
        </p:nvSpPr>
        <p:spPr>
          <a:xfrm>
            <a:off x="311700" y="1103650"/>
            <a:ext cx="7832400" cy="19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●"/>
            </a:pPr>
            <a:r>
              <a:rPr lang="pt-BR" sz="2200" b="1" dirty="0">
                <a:solidFill>
                  <a:srgbClr val="46535B"/>
                </a:solidFill>
              </a:rPr>
              <a:t>Head | </a:t>
            </a:r>
            <a:r>
              <a:rPr lang="pt-BR" sz="2200" b="1" dirty="0">
                <a:solidFill>
                  <a:srgbClr val="00B050"/>
                </a:solidFill>
              </a:rPr>
              <a:t>cabeça</a:t>
            </a:r>
            <a:endParaRPr sz="2200" b="1" dirty="0">
              <a:solidFill>
                <a:srgbClr val="00B050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Imprime as 10 primeiras linhas de um arquivo</a:t>
            </a:r>
            <a:endParaRPr sz="2200" dirty="0">
              <a:solidFill>
                <a:srgbClr val="46535B"/>
              </a:solidFill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200" dirty="0">
                <a:solidFill>
                  <a:srgbClr val="46535B"/>
                </a:solidFill>
              </a:rPr>
              <a:t>A opção </a:t>
            </a:r>
            <a:r>
              <a:rPr lang="pt-BR" sz="2200" b="1" dirty="0">
                <a:solidFill>
                  <a:srgbClr val="46535B"/>
                </a:solidFill>
              </a:rPr>
              <a:t>-n</a:t>
            </a:r>
            <a:r>
              <a:rPr lang="pt-BR" sz="2200" dirty="0">
                <a:solidFill>
                  <a:srgbClr val="46535B"/>
                </a:solidFill>
              </a:rPr>
              <a:t> permite indicar quantas linhas queremos ver</a:t>
            </a:r>
            <a:endParaRPr sz="2200" dirty="0">
              <a:solidFill>
                <a:srgbClr val="46535B"/>
              </a:solidFill>
            </a:endParaRPr>
          </a:p>
        </p:txBody>
      </p:sp>
      <p:pic>
        <p:nvPicPr>
          <p:cNvPr id="335" name="Google Shape;33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724" y="2835225"/>
            <a:ext cx="7685828" cy="155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Comandos Básicos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📣</a:t>
            </a:r>
            <a:endParaRPr sz="3400"/>
          </a:p>
        </p:txBody>
      </p:sp>
    </p:spTree>
    <p:extLst>
      <p:ext uri="{BB962C8B-B14F-4D97-AF65-F5344CB8AC3E}">
        <p14:creationId xmlns:p14="http://schemas.microsoft.com/office/powerpoint/2010/main" val="1111218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/>
              <a:t>Resumo</a:t>
            </a:r>
            <a:endParaRPr sz="4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81291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O </a:t>
            </a:r>
            <a:r>
              <a:rPr lang="pt-BR" sz="2000" i="1">
                <a:solidFill>
                  <a:srgbClr val="46535B"/>
                </a:solidFill>
              </a:rPr>
              <a:t>computador</a:t>
            </a:r>
            <a:r>
              <a:rPr lang="pt-BR" sz="2000">
                <a:solidFill>
                  <a:srgbClr val="46535B"/>
                </a:solidFill>
              </a:rPr>
              <a:t> é uma </a:t>
            </a:r>
            <a:r>
              <a:rPr lang="pt-BR" sz="2000" b="1">
                <a:solidFill>
                  <a:srgbClr val="46535B"/>
                </a:solidFill>
              </a:rPr>
              <a:t>máquina lógica</a:t>
            </a:r>
            <a:r>
              <a:rPr lang="pt-BR" sz="2000">
                <a:solidFill>
                  <a:srgbClr val="46535B"/>
                </a:solidFill>
              </a:rPr>
              <a:t>. O </a:t>
            </a:r>
            <a:r>
              <a:rPr lang="pt-BR" sz="2000" i="1">
                <a:solidFill>
                  <a:srgbClr val="46535B"/>
                </a:solidFill>
              </a:rPr>
              <a:t>processador</a:t>
            </a:r>
            <a:r>
              <a:rPr lang="pt-BR" sz="2000">
                <a:solidFill>
                  <a:srgbClr val="46535B"/>
                </a:solidFill>
              </a:rPr>
              <a:t> é responsável pela </a:t>
            </a:r>
            <a:r>
              <a:rPr lang="pt-BR" sz="2000" b="1">
                <a:solidFill>
                  <a:srgbClr val="46535B"/>
                </a:solidFill>
              </a:rPr>
              <a:t>execução de programas</a:t>
            </a:r>
            <a:r>
              <a:rPr lang="pt-BR" sz="2000">
                <a:solidFill>
                  <a:srgbClr val="46535B"/>
                </a:solidFill>
              </a:rPr>
              <a:t>, acessando a memória quando necessário</a:t>
            </a:r>
            <a:endParaRPr sz="2000">
              <a:solidFill>
                <a:srgbClr val="46535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46535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i="1">
                <a:solidFill>
                  <a:srgbClr val="46535B"/>
                </a:solidFill>
              </a:rPr>
              <a:t>Sistemas Operacionais</a:t>
            </a:r>
            <a:r>
              <a:rPr lang="pt-BR" sz="2000">
                <a:solidFill>
                  <a:srgbClr val="46535B"/>
                </a:solidFill>
              </a:rPr>
              <a:t> são </a:t>
            </a:r>
            <a:r>
              <a:rPr lang="pt-BR" sz="2000" b="1">
                <a:solidFill>
                  <a:srgbClr val="46535B"/>
                </a:solidFill>
              </a:rPr>
              <a:t>programas </a:t>
            </a:r>
            <a:r>
              <a:rPr lang="pt-BR" sz="2000">
                <a:solidFill>
                  <a:srgbClr val="46535B"/>
                </a:solidFill>
              </a:rPr>
              <a:t>que </a:t>
            </a:r>
            <a:r>
              <a:rPr lang="pt-BR" sz="2000" b="1">
                <a:solidFill>
                  <a:srgbClr val="46535B"/>
                </a:solidFill>
              </a:rPr>
              <a:t>criam interfaces amigáveis</a:t>
            </a:r>
            <a:r>
              <a:rPr lang="pt-BR" sz="2000">
                <a:solidFill>
                  <a:srgbClr val="46535B"/>
                </a:solidFill>
              </a:rPr>
              <a:t> para o usuário</a:t>
            </a:r>
            <a:endParaRPr sz="2000">
              <a:solidFill>
                <a:srgbClr val="46535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>
              <a:solidFill>
                <a:srgbClr val="46535B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Terminal é um</a:t>
            </a:r>
            <a:r>
              <a:rPr lang="pt-BR" sz="2000"/>
              <a:t> </a:t>
            </a:r>
            <a:r>
              <a:rPr lang="pt-BR" sz="2000" b="1"/>
              <a:t>ambiente</a:t>
            </a:r>
            <a:r>
              <a:rPr lang="pt-BR" sz="2000"/>
              <a:t> onde nós devs </a:t>
            </a:r>
            <a:r>
              <a:rPr lang="pt-BR" sz="2000" b="1"/>
              <a:t>executamos</a:t>
            </a:r>
            <a:r>
              <a:rPr lang="pt-BR" sz="2000" b="1">
                <a:solidFill>
                  <a:srgbClr val="46535B"/>
                </a:solidFill>
              </a:rPr>
              <a:t> comandos</a:t>
            </a:r>
            <a:r>
              <a:rPr lang="pt-BR" sz="2000">
                <a:solidFill>
                  <a:srgbClr val="46535B"/>
                </a:solidFill>
              </a:rPr>
              <a:t> para trabalhar mesmo sem interface gráfica</a:t>
            </a:r>
            <a:endParaRPr sz="2000">
              <a:solidFill>
                <a:srgbClr val="46535B"/>
              </a:solidFill>
            </a:endParaRPr>
          </a:p>
        </p:txBody>
      </p:sp>
      <p:sp>
        <p:nvSpPr>
          <p:cNvPr id="396" name="Google Shape;396;p72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</a:t>
            </a:r>
            <a:r>
              <a:rPr lang="pt-BR" sz="3400"/>
              <a:t>📓</a:t>
            </a:r>
            <a:endParaRPr sz="3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3"/>
          <p:cNvSpPr txBox="1">
            <a:spLocks noGrp="1"/>
          </p:cNvSpPr>
          <p:nvPr>
            <p:ph type="subTitle" idx="1"/>
          </p:nvPr>
        </p:nvSpPr>
        <p:spPr>
          <a:xfrm>
            <a:off x="311700" y="1256050"/>
            <a:ext cx="78324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46535B"/>
                </a:solidFill>
              </a:rPr>
              <a:t>Vimos os seguintes comandos:</a:t>
            </a:r>
            <a:endParaRPr sz="2000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i="1">
                <a:solidFill>
                  <a:srgbClr val="46535B"/>
                </a:solidFill>
              </a:rPr>
              <a:t>whoami</a:t>
            </a:r>
            <a:endParaRPr sz="2000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i="1">
                <a:solidFill>
                  <a:srgbClr val="46535B"/>
                </a:solidFill>
              </a:rPr>
              <a:t>echo</a:t>
            </a:r>
            <a:endParaRPr sz="2000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Arial"/>
              <a:buChar char="○"/>
            </a:pPr>
            <a:r>
              <a:rPr lang="pt-BR" sz="2000" b="1" i="1">
                <a:solidFill>
                  <a:srgbClr val="46535B"/>
                </a:solidFill>
              </a:rPr>
              <a:t>clear</a:t>
            </a:r>
            <a:endParaRPr sz="2000" b="1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i="1">
                <a:solidFill>
                  <a:srgbClr val="46535B"/>
                </a:solidFill>
              </a:rPr>
              <a:t>pwd</a:t>
            </a:r>
            <a:endParaRPr sz="2000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>
                <a:solidFill>
                  <a:srgbClr val="46535B"/>
                </a:solidFill>
              </a:rPr>
              <a:t>ls</a:t>
            </a:r>
            <a:endParaRPr sz="2000" b="1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>
                <a:solidFill>
                  <a:srgbClr val="46535B"/>
                </a:solidFill>
              </a:rPr>
              <a:t>cd</a:t>
            </a:r>
            <a:endParaRPr sz="2000" b="1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>
                <a:solidFill>
                  <a:srgbClr val="46535B"/>
                </a:solidFill>
              </a:rPr>
              <a:t>mkdir</a:t>
            </a:r>
            <a:endParaRPr sz="2000" b="1" i="1">
              <a:solidFill>
                <a:srgbClr val="46535B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>
                <a:solidFill>
                  <a:srgbClr val="46535B"/>
                </a:solidFill>
              </a:rPr>
              <a:t>touch</a:t>
            </a:r>
            <a:endParaRPr sz="2000" b="1">
              <a:solidFill>
                <a:srgbClr val="46535B"/>
              </a:solidFill>
            </a:endParaRPr>
          </a:p>
        </p:txBody>
      </p:sp>
      <p:sp>
        <p:nvSpPr>
          <p:cNvPr id="402" name="Google Shape;402;p73"/>
          <p:cNvSpPr txBox="1">
            <a:spLocks noGrp="1"/>
          </p:cNvSpPr>
          <p:nvPr>
            <p:ph type="title"/>
          </p:nvPr>
        </p:nvSpPr>
        <p:spPr>
          <a:xfrm>
            <a:off x="311650" y="2798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Resumo </a:t>
            </a:r>
            <a:r>
              <a:rPr lang="pt-BR" sz="3400"/>
              <a:t>📓</a:t>
            </a:r>
            <a:endParaRPr sz="3400"/>
          </a:p>
        </p:txBody>
      </p:sp>
      <p:sp>
        <p:nvSpPr>
          <p:cNvPr id="403" name="Google Shape;403;p73"/>
          <p:cNvSpPr txBox="1"/>
          <p:nvPr/>
        </p:nvSpPr>
        <p:spPr>
          <a:xfrm>
            <a:off x="2189925" y="1385550"/>
            <a:ext cx="4107600" cy="26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rm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mv</a:t>
            </a:r>
            <a:endParaRPr sz="20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0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cp</a:t>
            </a:r>
            <a:endParaRPr sz="2000" b="0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cat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head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tail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○"/>
            </a:pPr>
            <a:r>
              <a:rPr lang="pt-BR" sz="2000" b="1" i="1" u="none" strike="noStrike" cap="none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grep</a:t>
            </a:r>
            <a:endParaRPr sz="2000" b="1" i="1" u="none" strike="noStrike" cap="none">
              <a:solidFill>
                <a:srgbClr val="4653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323B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4"/>
          <p:cNvSpPr txBox="1">
            <a:spLocks noGrp="1"/>
          </p:cNvSpPr>
          <p:nvPr>
            <p:ph type="title"/>
          </p:nvPr>
        </p:nvSpPr>
        <p:spPr>
          <a:xfrm>
            <a:off x="311650" y="872750"/>
            <a:ext cx="73245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000" b="1">
                <a:solidFill>
                  <a:srgbClr val="46535B"/>
                </a:solidFill>
                <a:latin typeface="Montserrat"/>
                <a:ea typeface="Montserrat"/>
                <a:cs typeface="Montserrat"/>
                <a:sym typeface="Montserrat"/>
              </a:rPr>
              <a:t>Dúvid</a:t>
            </a:r>
            <a:r>
              <a:rPr lang="pt-BR" sz="4000">
                <a:solidFill>
                  <a:srgbClr val="46535B"/>
                </a:solidFill>
              </a:rPr>
              <a:t>as?</a:t>
            </a:r>
            <a:r>
              <a:rPr lang="pt-BR" sz="4200">
                <a:solidFill>
                  <a:srgbClr val="46535B"/>
                </a:solidFill>
              </a:rPr>
              <a:t> 🧐</a:t>
            </a:r>
            <a:endParaRPr sz="4200">
              <a:solidFill>
                <a:srgbClr val="46535B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0F787B-7519-49BA-912B-F25CA4AF6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581" y="872750"/>
            <a:ext cx="3477110" cy="350568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F0C0DE9-3078-AEB6-464F-3E53D5BBA885}"/>
              </a:ext>
            </a:extLst>
          </p:cNvPr>
          <p:cNvSpPr txBox="1"/>
          <p:nvPr/>
        </p:nvSpPr>
        <p:spPr>
          <a:xfrm>
            <a:off x="5763428" y="380861"/>
            <a:ext cx="2079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Nos ajude a melhorar </a:t>
            </a:r>
            <a:r>
              <a:rPr lang="pt-BR" dirty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</a:t>
            </a:r>
            <a:r>
              <a:rPr lang="pt-BR" sz="3400"/>
              <a:t>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/>
              <a:t> </a:t>
            </a:r>
            <a:endParaRPr/>
          </a:p>
        </p:txBody>
      </p:sp>
      <p:pic>
        <p:nvPicPr>
          <p:cNvPr id="5122" name="Picture 2" descr="papel de parede da segunda guerra mundial de ilustração vetorial 10537466  Vetor no Vecteezy">
            <a:extLst>
              <a:ext uri="{FF2B5EF4-FFF2-40B4-BE49-F238E27FC236}">
                <a16:creationId xmlns:a16="http://schemas.microsoft.com/office/drawing/2014/main" id="{E0E07E67-5309-6707-0C2F-236D2E74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0" y="1017386"/>
            <a:ext cx="5488017" cy="36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ianças para a Segunda Guerra Mundial - Brasil Escola">
            <a:extLst>
              <a:ext uri="{FF2B5EF4-FFF2-40B4-BE49-F238E27FC236}">
                <a16:creationId xmlns:a16="http://schemas.microsoft.com/office/drawing/2014/main" id="{4FF7129B-4CAE-9C58-C13D-9E7D9CCD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83" y="1828498"/>
            <a:ext cx="2871967" cy="203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687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311650" y="652400"/>
            <a:ext cx="81408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sz="2000" dirty="0">
                <a:solidFill>
                  <a:srgbClr val="46535B"/>
                </a:solidFill>
                <a:highlight>
                  <a:srgbClr val="FFFFFF"/>
                </a:highlight>
              </a:rPr>
              <a:t>Turing também se envolveu na construção de máquinas </a:t>
            </a:r>
            <a:r>
              <a:rPr lang="pt-BR" sz="2000" b="1" dirty="0">
                <a:solidFill>
                  <a:srgbClr val="46535B"/>
                </a:solidFill>
                <a:highlight>
                  <a:srgbClr val="FFFFFF"/>
                </a:highlight>
              </a:rPr>
              <a:t>físicas</a:t>
            </a:r>
            <a:r>
              <a:rPr lang="pt-BR" sz="2000" dirty="0">
                <a:solidFill>
                  <a:srgbClr val="46535B"/>
                </a:solidFill>
                <a:highlight>
                  <a:srgbClr val="FFFFFF"/>
                </a:highlight>
              </a:rPr>
              <a:t> </a:t>
            </a:r>
            <a:r>
              <a:rPr lang="pt-BR" sz="2000" dirty="0">
                <a:solidFill>
                  <a:srgbClr val="46535B"/>
                </a:solidFill>
              </a:rPr>
              <a:t>capazes de quebrar códigos de guerra alemães dura</a:t>
            </a:r>
            <a:r>
              <a:rPr lang="pt-BR" sz="2000" dirty="0"/>
              <a:t>nte a segunda guerra mundial</a:t>
            </a:r>
            <a:endParaRPr sz="2000" dirty="0">
              <a:solidFill>
                <a:srgbClr val="46535B"/>
              </a:solidFill>
            </a:endParaRPr>
          </a:p>
          <a:p>
            <a:pPr marL="914400" lvl="1" indent="-3683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200"/>
              <a:buFont typeface="Montserrat"/>
              <a:buChar char="○"/>
            </a:pPr>
            <a:r>
              <a:rPr lang="pt-BR" sz="2000" b="1" dirty="0">
                <a:solidFill>
                  <a:srgbClr val="46535B"/>
                </a:solidFill>
              </a:rPr>
              <a:t>Filme: O jogo da imitação</a:t>
            </a:r>
            <a:endParaRPr sz="2000" b="1" dirty="0">
              <a:solidFill>
                <a:srgbClr val="46535B"/>
              </a:solidFill>
            </a:endParaRPr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/>
              <a:t> </a:t>
            </a:r>
            <a:endParaRPr sz="3400"/>
          </a:p>
        </p:txBody>
      </p:sp>
      <p:pic>
        <p:nvPicPr>
          <p:cNvPr id="3074" name="Picture 2" descr="Prime Video: O Jogo da Imitação">
            <a:extLst>
              <a:ext uri="{FF2B5EF4-FFF2-40B4-BE49-F238E27FC236}">
                <a16:creationId xmlns:a16="http://schemas.microsoft.com/office/drawing/2014/main" id="{10C213C1-4054-4AD7-84D8-42FC1D04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0" y="2852817"/>
            <a:ext cx="1622425" cy="216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áquina Enigma - Smartencyclopedia | PT">
            <a:extLst>
              <a:ext uri="{FF2B5EF4-FFF2-40B4-BE49-F238E27FC236}">
                <a16:creationId xmlns:a16="http://schemas.microsoft.com/office/drawing/2014/main" id="{AA9A17DC-C2DB-78CF-AEF5-7A49F5869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07" y="3154795"/>
            <a:ext cx="2594305" cy="14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3C73A2-810A-ECBD-751F-31003BC57FE9}"/>
              </a:ext>
            </a:extLst>
          </p:cNvPr>
          <p:cNvSpPr txBox="1"/>
          <p:nvPr/>
        </p:nvSpPr>
        <p:spPr>
          <a:xfrm>
            <a:off x="3664077" y="4671223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Enigma</a:t>
            </a:r>
          </a:p>
        </p:txBody>
      </p:sp>
      <p:pic>
        <p:nvPicPr>
          <p:cNvPr id="1026" name="Picture 2" descr="Como funcionava a Enigma, a máquina nazista que quase venceu a Segunda  Guerra">
            <a:extLst>
              <a:ext uri="{FF2B5EF4-FFF2-40B4-BE49-F238E27FC236}">
                <a16:creationId xmlns:a16="http://schemas.microsoft.com/office/drawing/2014/main" id="{2BF51ACA-F886-E4A6-D857-02D779F0D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195" y="2385090"/>
            <a:ext cx="1930400" cy="25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dirty="0"/>
              <a:t>Surgimento </a:t>
            </a:r>
            <a:r>
              <a:rPr lang="pt-BR" sz="3400" b="0" dirty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 dirty="0"/>
              <a:t> </a:t>
            </a:r>
            <a:endParaRPr sz="3400" dirty="0"/>
          </a:p>
        </p:txBody>
      </p:sp>
      <p:pic>
        <p:nvPicPr>
          <p:cNvPr id="6152" name="Picture 8" descr="WhatsApp: 5 curiosidades sobre a criptografia de ponta a ponta do app">
            <a:extLst>
              <a:ext uri="{FF2B5EF4-FFF2-40B4-BE49-F238E27FC236}">
                <a16:creationId xmlns:a16="http://schemas.microsoft.com/office/drawing/2014/main" id="{B7637362-2147-45B5-E4C5-21A8C0F4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000" y="987176"/>
            <a:ext cx="4432000" cy="392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19BC982-2ECE-FB88-27FB-104408FC39F3}"/>
              </a:ext>
            </a:extLst>
          </p:cNvPr>
          <p:cNvSpPr txBox="1"/>
          <p:nvPr/>
        </p:nvSpPr>
        <p:spPr>
          <a:xfrm>
            <a:off x="445150" y="2182483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Criptografia</a:t>
            </a:r>
          </a:p>
        </p:txBody>
      </p:sp>
    </p:spTree>
    <p:extLst>
      <p:ext uri="{BB962C8B-B14F-4D97-AF65-F5344CB8AC3E}">
        <p14:creationId xmlns:p14="http://schemas.microsoft.com/office/powerpoint/2010/main" val="275566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311650" y="652400"/>
            <a:ext cx="8140800" cy="3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457200" lvl="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dirty="0">
                <a:solidFill>
                  <a:srgbClr val="46535B"/>
                </a:solidFill>
                <a:highlight>
                  <a:srgbClr val="FFFFFF"/>
                </a:highlight>
              </a:rPr>
              <a:t>Antes de tudo, a criptografia é uma arte milenar que envolve a proteção de informações sensíveis por meio da conversão de texto legível em um código indecifrável. </a:t>
            </a:r>
          </a:p>
          <a:p>
            <a:pPr marL="457200" lvl="0" indent="-3556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  <a:buFont typeface="Montserrat"/>
              <a:buChar char="●"/>
            </a:pPr>
            <a:r>
              <a:rPr lang="pt-BR" b="1" dirty="0">
                <a:highlight>
                  <a:srgbClr val="FFFFFF"/>
                </a:highlight>
              </a:rPr>
              <a:t>Criptografia de César 50 </a:t>
            </a:r>
            <a:r>
              <a:rPr lang="pt-BR" b="1" dirty="0" err="1">
                <a:highlight>
                  <a:srgbClr val="FFFFFF"/>
                </a:highlight>
              </a:rPr>
              <a:t>a.C</a:t>
            </a:r>
            <a:endParaRPr lang="pt-BR" b="1" dirty="0">
              <a:highlight>
                <a:srgbClr val="FFFFFF"/>
              </a:highlight>
            </a:endParaRPr>
          </a:p>
          <a:p>
            <a:pPr marL="1016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6535B"/>
              </a:buClr>
              <a:buSzPts val="2000"/>
            </a:pPr>
            <a:r>
              <a:rPr lang="pt-BR" dirty="0">
                <a:highlight>
                  <a:srgbClr val="FFFFFF"/>
                </a:highlight>
              </a:rPr>
              <a:t>     Cada letra da mensagem original é substituída pela letra que a seguia em três posições no alfabeto.</a:t>
            </a:r>
          </a:p>
        </p:txBody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311650" y="127450"/>
            <a:ext cx="7832400" cy="9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Surgimento </a:t>
            </a:r>
            <a:r>
              <a:rPr lang="pt-BR" sz="3400" b="0">
                <a:solidFill>
                  <a:srgbClr val="FE7E02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🥳</a:t>
            </a:r>
            <a:r>
              <a:rPr lang="pt-BR" sz="3400"/>
              <a:t> </a:t>
            </a:r>
            <a:endParaRPr sz="34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C68AF0-A34B-1659-2C95-39AD0E4C4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7" y="3731071"/>
            <a:ext cx="8007773" cy="84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EE47D56C2C594F8872E534196A314B" ma:contentTypeVersion="6" ma:contentTypeDescription="Crie um novo documento." ma:contentTypeScope="" ma:versionID="acbca049080400c1036f4acadbfff50e">
  <xsd:schema xmlns:xsd="http://www.w3.org/2001/XMLSchema" xmlns:xs="http://www.w3.org/2001/XMLSchema" xmlns:p="http://schemas.microsoft.com/office/2006/metadata/properties" xmlns:ns2="3c6cef49-3010-463f-a8a6-887e8419e80d" xmlns:ns3="170e6ecf-f2e9-445e-8362-7a4af72a825c" targetNamespace="http://schemas.microsoft.com/office/2006/metadata/properties" ma:root="true" ma:fieldsID="091dea860464027d8af7dee874ee372b" ns2:_="" ns3:_="">
    <xsd:import namespace="3c6cef49-3010-463f-a8a6-887e8419e80d"/>
    <xsd:import namespace="170e6ecf-f2e9-445e-8362-7a4af72a82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cef49-3010-463f-a8a6-887e8419e8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0e6ecf-f2e9-445e-8362-7a4af72a825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EAC009-0BCD-494F-A412-FB8A960B81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2BC988-183E-4CA7-BC2A-6FF49843E9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8E91D17-5359-427B-860B-F25870DC3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6cef49-3010-463f-a8a6-887e8419e80d"/>
    <ds:schemaRef ds:uri="170e6ecf-f2e9-445e-8362-7a4af72a82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1757</Words>
  <Application>Microsoft Office PowerPoint</Application>
  <PresentationFormat>Apresentação na tela (16:9)</PresentationFormat>
  <Paragraphs>287</Paragraphs>
  <Slides>60</Slides>
  <Notes>60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6" baseType="lpstr">
      <vt:lpstr>Wingdings</vt:lpstr>
      <vt:lpstr>Montserrat</vt:lpstr>
      <vt:lpstr>Helvetica Neue</vt:lpstr>
      <vt:lpstr>Lato</vt:lpstr>
      <vt:lpstr>Arial</vt:lpstr>
      <vt:lpstr>Simple Light</vt:lpstr>
      <vt:lpstr>Conhecendo o Computador e o Terminal</vt:lpstr>
      <vt:lpstr>Apresentação do PowerPoint</vt:lpstr>
      <vt:lpstr>Um pouco de história</vt:lpstr>
      <vt:lpstr>Surgimento 🥳 </vt:lpstr>
      <vt:lpstr>Surgimento 🥳 </vt:lpstr>
      <vt:lpstr>Surgimento 🥳 </vt:lpstr>
      <vt:lpstr>Surgimento 🥳 </vt:lpstr>
      <vt:lpstr>Surgimento 🥳 </vt:lpstr>
      <vt:lpstr>Surgimento 🥳 </vt:lpstr>
      <vt:lpstr>Surgimento 🥳 </vt:lpstr>
      <vt:lpstr>Surgimento 🥳 </vt:lpstr>
      <vt:lpstr>Analogia da Cozinha</vt:lpstr>
      <vt:lpstr>Analogia da cozinha 🥘 </vt:lpstr>
      <vt:lpstr>Analogia da cozinha 🥘 </vt:lpstr>
      <vt:lpstr>Analogia da cozinha 🥘 </vt:lpstr>
      <vt:lpstr>Computadores hoje</vt:lpstr>
      <vt:lpstr>E hoje em dia? 💻</vt:lpstr>
      <vt:lpstr>Sistemas Operacionais 💻</vt:lpstr>
      <vt:lpstr>Sistemas Operacionais 💻</vt:lpstr>
      <vt:lpstr>Interfaces 💻</vt:lpstr>
      <vt:lpstr>Interfaces 💻</vt:lpstr>
      <vt:lpstr>Terminal</vt:lpstr>
      <vt:lpstr>Terminal 👾</vt:lpstr>
      <vt:lpstr>Terminal 👾</vt:lpstr>
      <vt:lpstr>Terminal 👾</vt:lpstr>
      <vt:lpstr>Terminal 👾</vt:lpstr>
      <vt:lpstr>Apresentação do PowerPoint</vt:lpstr>
      <vt:lpstr>Comandos</vt:lpstr>
      <vt:lpstr>O que são comandos? 📣</vt:lpstr>
      <vt:lpstr>Comandos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Comandos Básicos 📣</vt:lpstr>
      <vt:lpstr>Apresentação do PowerPoint</vt:lpstr>
      <vt:lpstr>Vamos Praticar!</vt:lpstr>
      <vt:lpstr>Praticando📣</vt:lpstr>
      <vt:lpstr>Praticando📣</vt:lpstr>
      <vt:lpstr>Comandos Básicos 📣</vt:lpstr>
      <vt:lpstr>Praticando📣</vt:lpstr>
      <vt:lpstr>Comandos Básicos 📣</vt:lpstr>
      <vt:lpstr>Praticando📣</vt:lpstr>
      <vt:lpstr>Praticando📣</vt:lpstr>
      <vt:lpstr>Comandos Básicos 📣</vt:lpstr>
      <vt:lpstr>Resumo</vt:lpstr>
      <vt:lpstr>Resumo 📓</vt:lpstr>
      <vt:lpstr>Resumo 📓</vt:lpstr>
      <vt:lpstr>Dúvidas? 🧐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Dalvana Lopes</cp:lastModifiedBy>
  <cp:revision>6</cp:revision>
  <dcterms:modified xsi:type="dcterms:W3CDTF">2024-08-05T10:49:30Z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0x01010067EE47D56C2C594F8872E534196A314B</vt:lpwstr>
  </property>
</Properties>
</file>